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gU8krBu0vhQATxhep4Vzuls13+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5356d316b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1b5356d316b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4fbcbcb83_0_6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1b4fbcbcb83_0_6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4fbcbcb83_0_6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1b4fbcbcb83_0_6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b5356d316b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1b5356d316b_0_1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b4fbcbcb83_0_7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b4fbcbcb83_0_7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4fbcbcb83_0_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1b4fbcbcb83_0_7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4fbcbcb83_0_7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b4fbcbcb83_0_7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b5356d316b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1b5356d316b_0_2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5356d316b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b5356d316b_0_2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b4fbcbcb83_0_5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1b4fbcbcb83_0_5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5356d316b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1b5356d316b_0_1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b522fd23a6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1b522fd23a6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b522fd23a6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1b522fd23a6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b522fd23a6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b522fd23a6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5356d316b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1b5356d316b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5356d316b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1b5356d316b_0_2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4fbcbcb83_0_5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1b4fbcbcb83_0_5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bfc803a8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bfc803a8d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fc803a8d3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1bfc803a8d3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4fbcbcb83_0_5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b4fbcbcb83_0_5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4fbcbcb83_0_6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b4fbcbcb83_0_6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4fbcbcb83_0_6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1b4fbcbcb83_0_6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4fbcbcb83_0_6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1b4fbcbcb83_0_6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4fbcbcb83_0_6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b4fbcbcb83_0_6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5356d31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b5356d316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77" name="Shape 77"/>
        <p:cNvGrpSpPr/>
        <p:nvPr/>
      </p:nvGrpSpPr>
      <p:grpSpPr>
        <a:xfrm>
          <a:off x="0" y="0"/>
          <a:ext cx="0" cy="0"/>
          <a:chOff x="0" y="0"/>
          <a:chExt cx="0" cy="0"/>
        </a:xfrm>
      </p:grpSpPr>
      <p:sp>
        <p:nvSpPr>
          <p:cNvPr id="78" name="Google Shape;78;g1b4fbcbcb83_0_818"/>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g1b4fbcbcb83_0_818"/>
          <p:cNvSpPr/>
          <p:nvPr>
            <p:ph idx="2" type="pic"/>
          </p:nvPr>
        </p:nvSpPr>
        <p:spPr>
          <a:xfrm>
            <a:off x="3887391" y="987426"/>
            <a:ext cx="4629300" cy="4873500"/>
          </a:xfrm>
          <a:prstGeom prst="rect">
            <a:avLst/>
          </a:prstGeom>
          <a:noFill/>
          <a:ln>
            <a:noFill/>
          </a:ln>
        </p:spPr>
      </p:sp>
      <p:sp>
        <p:nvSpPr>
          <p:cNvPr id="80" name="Google Shape;80;g1b4fbcbcb83_0_818"/>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1" name="Google Shape;81;g1b4fbcbcb83_0_818"/>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 name="Google Shape;82;g1b4fbcbcb83_0_818"/>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g1b4fbcbcb83_0_81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4" name="Shape 84"/>
        <p:cNvGrpSpPr/>
        <p:nvPr/>
      </p:nvGrpSpPr>
      <p:grpSpPr>
        <a:xfrm>
          <a:off x="0" y="0"/>
          <a:ext cx="0" cy="0"/>
          <a:chOff x="0" y="0"/>
          <a:chExt cx="0" cy="0"/>
        </a:xfrm>
      </p:grpSpPr>
      <p:sp>
        <p:nvSpPr>
          <p:cNvPr id="85" name="Google Shape;85;g1b4fbcbcb83_0_825"/>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g1b4fbcbcb83_0_825"/>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 name="Google Shape;87;g1b4fbcbcb83_0_825"/>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g1b4fbcbcb83_0_825"/>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g1b4fbcbcb83_0_82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0" name="Shape 90"/>
        <p:cNvGrpSpPr/>
        <p:nvPr/>
      </p:nvGrpSpPr>
      <p:grpSpPr>
        <a:xfrm>
          <a:off x="0" y="0"/>
          <a:ext cx="0" cy="0"/>
          <a:chOff x="0" y="0"/>
          <a:chExt cx="0" cy="0"/>
        </a:xfrm>
      </p:grpSpPr>
      <p:sp>
        <p:nvSpPr>
          <p:cNvPr id="91" name="Google Shape;91;g1b4fbcbcb83_0_831"/>
          <p:cNvSpPr txBox="1"/>
          <p:nvPr>
            <p:ph type="title"/>
          </p:nvPr>
        </p:nvSpPr>
        <p:spPr>
          <a:xfrm rot="5400000">
            <a:off x="4623601" y="2285276"/>
            <a:ext cx="58119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g1b4fbcbcb83_0_831"/>
          <p:cNvSpPr txBox="1"/>
          <p:nvPr>
            <p:ph idx="1" type="body"/>
          </p:nvPr>
        </p:nvSpPr>
        <p:spPr>
          <a:xfrm rot="5400000">
            <a:off x="623025" y="370674"/>
            <a:ext cx="58119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 name="Google Shape;93;g1b4fbcbcb83_0_831"/>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g1b4fbcbcb83_0_831"/>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g1b4fbcbcb83_0_83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7" name="Shape 27"/>
        <p:cNvGrpSpPr/>
        <p:nvPr/>
      </p:nvGrpSpPr>
      <p:grpSpPr>
        <a:xfrm>
          <a:off x="0" y="0"/>
          <a:ext cx="0" cy="0"/>
          <a:chOff x="0" y="0"/>
          <a:chExt cx="0" cy="0"/>
        </a:xfrm>
      </p:grpSpPr>
      <p:sp>
        <p:nvSpPr>
          <p:cNvPr id="28" name="Google Shape;28;g1b4fbcbcb83_0_768"/>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 name="Google Shape;29;g1b4fbcbcb83_0_76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 name="Google Shape;30;g1b4fbcbcb83_0_768"/>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g1b4fbcbcb83_0_768"/>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 name="Google Shape;32;g1b4fbcbcb83_0_76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33" name="Shape 33"/>
        <p:cNvGrpSpPr/>
        <p:nvPr/>
      </p:nvGrpSpPr>
      <p:grpSpPr>
        <a:xfrm>
          <a:off x="0" y="0"/>
          <a:ext cx="0" cy="0"/>
          <a:chOff x="0" y="0"/>
          <a:chExt cx="0" cy="0"/>
        </a:xfrm>
      </p:grpSpPr>
      <p:sp>
        <p:nvSpPr>
          <p:cNvPr id="34" name="Google Shape;34;g1b4fbcbcb83_0_774"/>
          <p:cNvSpPr txBox="1"/>
          <p:nvPr>
            <p:ph type="ctrTitle"/>
          </p:nvPr>
        </p:nvSpPr>
        <p:spPr>
          <a:xfrm>
            <a:off x="685800" y="1122363"/>
            <a:ext cx="77724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g1b4fbcbcb83_0_774"/>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6" name="Google Shape;36;g1b4fbcbcb83_0_774"/>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g1b4fbcbcb83_0_774"/>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g1b4fbcbcb83_0_77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9" name="Shape 39"/>
        <p:cNvGrpSpPr/>
        <p:nvPr/>
      </p:nvGrpSpPr>
      <p:grpSpPr>
        <a:xfrm>
          <a:off x="0" y="0"/>
          <a:ext cx="0" cy="0"/>
          <a:chOff x="0" y="0"/>
          <a:chExt cx="0" cy="0"/>
        </a:xfrm>
      </p:grpSpPr>
      <p:sp>
        <p:nvSpPr>
          <p:cNvPr id="40" name="Google Shape;40;g1b4fbcbcb83_0_780"/>
          <p:cNvSpPr txBox="1"/>
          <p:nvPr>
            <p:ph type="title"/>
          </p:nvPr>
        </p:nvSpPr>
        <p:spPr>
          <a:xfrm>
            <a:off x="623888" y="1709739"/>
            <a:ext cx="78867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g1b4fbcbcb83_0_780"/>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g1b4fbcbcb83_0_780"/>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 name="Google Shape;43;g1b4fbcbcb83_0_780"/>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g1b4fbcbcb83_0_78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5" name="Shape 45"/>
        <p:cNvGrpSpPr/>
        <p:nvPr/>
      </p:nvGrpSpPr>
      <p:grpSpPr>
        <a:xfrm>
          <a:off x="0" y="0"/>
          <a:ext cx="0" cy="0"/>
          <a:chOff x="0" y="0"/>
          <a:chExt cx="0" cy="0"/>
        </a:xfrm>
      </p:grpSpPr>
      <p:sp>
        <p:nvSpPr>
          <p:cNvPr id="46" name="Google Shape;46;g1b4fbcbcb83_0_786"/>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g1b4fbcbcb83_0_786"/>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 name="Google Shape;48;g1b4fbcbcb83_0_786"/>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 name="Google Shape;49;g1b4fbcbcb83_0_786"/>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g1b4fbcbcb83_0_786"/>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g1b4fbcbcb83_0_78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52" name="Shape 52"/>
        <p:cNvGrpSpPr/>
        <p:nvPr/>
      </p:nvGrpSpPr>
      <p:grpSpPr>
        <a:xfrm>
          <a:off x="0" y="0"/>
          <a:ext cx="0" cy="0"/>
          <a:chOff x="0" y="0"/>
          <a:chExt cx="0" cy="0"/>
        </a:xfrm>
      </p:grpSpPr>
      <p:sp>
        <p:nvSpPr>
          <p:cNvPr id="53" name="Google Shape;53;g1b4fbcbcb83_0_793"/>
          <p:cNvSpPr txBox="1"/>
          <p:nvPr>
            <p:ph type="title"/>
          </p:nvPr>
        </p:nvSpPr>
        <p:spPr>
          <a:xfrm>
            <a:off x="629841" y="365126"/>
            <a:ext cx="78867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g1b4fbcbcb83_0_793"/>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55" name="Google Shape;55;g1b4fbcbcb83_0_793"/>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6" name="Google Shape;56;g1b4fbcbcb83_0_793"/>
          <p:cNvSpPr txBox="1"/>
          <p:nvPr>
            <p:ph idx="3" type="body"/>
          </p:nvPr>
        </p:nvSpPr>
        <p:spPr>
          <a:xfrm>
            <a:off x="4629150" y="1681163"/>
            <a:ext cx="38874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57" name="Google Shape;57;g1b4fbcbcb83_0_793"/>
          <p:cNvSpPr txBox="1"/>
          <p:nvPr>
            <p:ph idx="4" type="body"/>
          </p:nvPr>
        </p:nvSpPr>
        <p:spPr>
          <a:xfrm>
            <a:off x="4629150" y="2505075"/>
            <a:ext cx="38874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 name="Google Shape;58;g1b4fbcbcb83_0_793"/>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g1b4fbcbcb83_0_793"/>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g1b4fbcbcb83_0_79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61" name="Shape 61"/>
        <p:cNvGrpSpPr/>
        <p:nvPr/>
      </p:nvGrpSpPr>
      <p:grpSpPr>
        <a:xfrm>
          <a:off x="0" y="0"/>
          <a:ext cx="0" cy="0"/>
          <a:chOff x="0" y="0"/>
          <a:chExt cx="0" cy="0"/>
        </a:xfrm>
      </p:grpSpPr>
      <p:sp>
        <p:nvSpPr>
          <p:cNvPr id="62" name="Google Shape;62;g1b4fbcbcb83_0_802"/>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g1b4fbcbcb83_0_802"/>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g1b4fbcbcb83_0_802"/>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g1b4fbcbcb83_0_80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66" name="Shape 66"/>
        <p:cNvGrpSpPr/>
        <p:nvPr/>
      </p:nvGrpSpPr>
      <p:grpSpPr>
        <a:xfrm>
          <a:off x="0" y="0"/>
          <a:ext cx="0" cy="0"/>
          <a:chOff x="0" y="0"/>
          <a:chExt cx="0" cy="0"/>
        </a:xfrm>
      </p:grpSpPr>
      <p:sp>
        <p:nvSpPr>
          <p:cNvPr id="67" name="Google Shape;67;g1b4fbcbcb83_0_807"/>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 name="Google Shape;68;g1b4fbcbcb83_0_807"/>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g1b4fbcbcb83_0_80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70" name="Shape 70"/>
        <p:cNvGrpSpPr/>
        <p:nvPr/>
      </p:nvGrpSpPr>
      <p:grpSpPr>
        <a:xfrm>
          <a:off x="0" y="0"/>
          <a:ext cx="0" cy="0"/>
          <a:chOff x="0" y="0"/>
          <a:chExt cx="0" cy="0"/>
        </a:xfrm>
      </p:grpSpPr>
      <p:sp>
        <p:nvSpPr>
          <p:cNvPr id="71" name="Google Shape;71;g1b4fbcbcb83_0_811"/>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g1b4fbcbcb83_0_811"/>
          <p:cNvSpPr txBox="1"/>
          <p:nvPr>
            <p:ph idx="1" type="body"/>
          </p:nvPr>
        </p:nvSpPr>
        <p:spPr>
          <a:xfrm>
            <a:off x="3887391" y="987426"/>
            <a:ext cx="46293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73" name="Google Shape;73;g1b4fbcbcb83_0_811"/>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4" name="Google Shape;74;g1b4fbcbcb83_0_811"/>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g1b4fbcbcb83_0_811"/>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g1b4fbcbcb83_0_81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3" name="Google Shape;13;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4" name="Google Shape;14;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g1b4fbcbcb83_0_762"/>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g1b4fbcbcb83_0_762"/>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g1b4fbcbcb83_0_762"/>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 name="Google Shape;25;g1b4fbcbcb83_0_762"/>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g1b4fbcbcb83_0_76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 Id="rId11" Type="http://schemas.openxmlformats.org/officeDocument/2006/relationships/image" Target="../media/image23.png"/><Relationship Id="rId10" Type="http://schemas.openxmlformats.org/officeDocument/2006/relationships/image" Target="../media/image20.png"/><Relationship Id="rId9"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5.jp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11" Type="http://schemas.openxmlformats.org/officeDocument/2006/relationships/image" Target="../media/image24.png"/><Relationship Id="rId10"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1" l="2361" r="8635" t="0"/>
          <a:stretch/>
        </p:blipFill>
        <p:spPr>
          <a:xfrm>
            <a:off x="20" y="10"/>
            <a:ext cx="9141692" cy="6857990"/>
          </a:xfrm>
          <a:prstGeom prst="rect">
            <a:avLst/>
          </a:prstGeom>
          <a:noFill/>
          <a:ln>
            <a:noFill/>
          </a:ln>
        </p:spPr>
      </p:pic>
      <p:sp>
        <p:nvSpPr>
          <p:cNvPr id="101" name="Google Shape;101;p1"/>
          <p:cNvSpPr/>
          <p:nvPr/>
        </p:nvSpPr>
        <p:spPr>
          <a:xfrm>
            <a:off x="0" y="4892040"/>
            <a:ext cx="9143998" cy="1965960"/>
          </a:xfrm>
          <a:prstGeom prst="rect">
            <a:avLst/>
          </a:prstGeom>
          <a:solidFill>
            <a:schemeClr val="dk1">
              <a:alpha val="7098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 name="Google Shape;102;p1"/>
          <p:cNvSpPr txBox="1"/>
          <p:nvPr/>
        </p:nvSpPr>
        <p:spPr>
          <a:xfrm>
            <a:off x="726948" y="5154168"/>
            <a:ext cx="5229903" cy="126187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600"/>
              <a:buFont typeface="Arial"/>
              <a:buNone/>
            </a:pPr>
            <a:r>
              <a:rPr b="0" i="0" lang="ko-KR" sz="3600" u="none" cap="none" strike="noStrike">
                <a:solidFill>
                  <a:srgbClr val="FEFEFE"/>
                </a:solidFill>
                <a:latin typeface="Arial"/>
                <a:ea typeface="Arial"/>
                <a:cs typeface="Arial"/>
                <a:sym typeface="Arial"/>
              </a:rPr>
              <a:t>백개의 리뷰</a:t>
            </a:r>
            <a:endParaRPr b="0" i="0" sz="3600" u="none" cap="none" strike="noStrike">
              <a:solidFill>
                <a:srgbClr val="FEFEFE"/>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1800"/>
              <a:buFont typeface="Arial"/>
              <a:buNone/>
            </a:pPr>
            <a:r>
              <a:rPr b="0" i="0" lang="ko-KR" sz="1800" u="none" cap="none" strike="noStrike">
                <a:solidFill>
                  <a:srgbClr val="FEFEFE"/>
                </a:solidFill>
                <a:latin typeface="Arial"/>
                <a:ea typeface="Arial"/>
                <a:cs typeface="Arial"/>
                <a:sym typeface="Arial"/>
              </a:rPr>
              <a:t>: 전자제품 리뷰 총정리 서비스</a:t>
            </a:r>
            <a:endParaRPr b="0" i="0" sz="1800" u="none" cap="none" strike="noStrike">
              <a:solidFill>
                <a:srgbClr val="FEFEFE"/>
              </a:solidFill>
              <a:latin typeface="Arial"/>
              <a:ea typeface="Arial"/>
              <a:cs typeface="Arial"/>
              <a:sym typeface="Arial"/>
            </a:endParaRPr>
          </a:p>
        </p:txBody>
      </p:sp>
      <p:cxnSp>
        <p:nvCxnSpPr>
          <p:cNvPr id="103" name="Google Shape;103;p1"/>
          <p:cNvCxnSpPr/>
          <p:nvPr/>
        </p:nvCxnSpPr>
        <p:spPr>
          <a:xfrm rot="10800000">
            <a:off x="6103620" y="5325066"/>
            <a:ext cx="0" cy="914400"/>
          </a:xfrm>
          <a:prstGeom prst="straightConnector1">
            <a:avLst/>
          </a:prstGeom>
          <a:noFill/>
          <a:ln cap="flat" cmpd="sng" w="19050">
            <a:solidFill>
              <a:srgbClr val="FEFEFE"/>
            </a:solidFill>
            <a:prstDash val="solid"/>
            <a:miter lim="800000"/>
            <a:headEnd len="sm" w="sm" type="none"/>
            <a:tailEnd len="sm" w="sm" type="none"/>
          </a:ln>
        </p:spPr>
      </p:cxnSp>
      <p:sp>
        <p:nvSpPr>
          <p:cNvPr id="104" name="Google Shape;104;p1"/>
          <p:cNvSpPr txBox="1"/>
          <p:nvPr>
            <p:ph idx="12" type="sldNum"/>
          </p:nvPr>
        </p:nvSpPr>
        <p:spPr>
          <a:xfrm>
            <a:off x="7668985" y="6553690"/>
            <a:ext cx="846365" cy="27432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900"/>
              <a:buNone/>
            </a:pPr>
            <a:fld id="{00000000-1234-1234-1234-123412341234}" type="slidenum">
              <a:rPr lang="ko-KR" sz="900">
                <a:solidFill>
                  <a:schemeClr val="lt1"/>
                </a:solidFill>
                <a:latin typeface="Calibri"/>
                <a:ea typeface="Calibri"/>
                <a:cs typeface="Calibri"/>
                <a:sym typeface="Calibri"/>
              </a:rPr>
              <a:t>‹#›</a:t>
            </a:fld>
            <a:endParaRPr sz="900">
              <a:solidFill>
                <a:schemeClr val="lt1"/>
              </a:solidFill>
              <a:latin typeface="Calibri"/>
              <a:ea typeface="Calibri"/>
              <a:cs typeface="Calibri"/>
              <a:sym typeface="Calibri"/>
            </a:endParaRPr>
          </a:p>
        </p:txBody>
      </p:sp>
      <p:sp>
        <p:nvSpPr>
          <p:cNvPr id="105" name="Google Shape;105;p1"/>
          <p:cNvSpPr txBox="1"/>
          <p:nvPr/>
        </p:nvSpPr>
        <p:spPr>
          <a:xfrm>
            <a:off x="6261904" y="5136356"/>
            <a:ext cx="3379806"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chemeClr val="lt1"/>
                </a:solidFill>
                <a:latin typeface="Arial"/>
                <a:ea typeface="Arial"/>
                <a:cs typeface="Arial"/>
                <a:sym typeface="Arial"/>
              </a:rPr>
              <a:t>Team 09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Arial"/>
                <a:ea typeface="Arial"/>
                <a:cs typeface="Arial"/>
                <a:sym typeface="Arial"/>
              </a:rPr>
              <a:t>김정국 (데이터사이언스학과)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Arial"/>
                <a:ea typeface="Arial"/>
                <a:cs typeface="Arial"/>
                <a:sym typeface="Arial"/>
              </a:rPr>
              <a:t>신성구 (데이터사이언스학과)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Arial"/>
                <a:ea typeface="Arial"/>
                <a:cs typeface="Arial"/>
                <a:sym typeface="Arial"/>
              </a:rPr>
              <a:t>이준규 (데이터사이언스학과)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Arial"/>
                <a:ea typeface="Arial"/>
                <a:cs typeface="Arial"/>
                <a:sym typeface="Arial"/>
              </a:rPr>
              <a:t>조유진 (데이터사이언스학과)</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chemeClr val="lt1"/>
                </a:solidFill>
                <a:latin typeface="Arial"/>
                <a:ea typeface="Arial"/>
                <a:cs typeface="Arial"/>
                <a:sym typeface="Arial"/>
              </a:rPr>
              <a:t>허상우 (데이터사이언스학과)</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8"/>
          <p:cNvSpPr txBox="1"/>
          <p:nvPr>
            <p:ph idx="12" type="sldNum"/>
          </p:nvPr>
        </p:nvSpPr>
        <p:spPr>
          <a:xfrm>
            <a:off x="6457951" y="6391850"/>
            <a:ext cx="1784180" cy="3296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248" name="Google Shape;248;p8"/>
          <p:cNvGrpSpPr/>
          <p:nvPr/>
        </p:nvGrpSpPr>
        <p:grpSpPr>
          <a:xfrm>
            <a:off x="688488" y="679031"/>
            <a:ext cx="9322912" cy="400200"/>
            <a:chOff x="688488" y="679031"/>
            <a:chExt cx="9322912" cy="400200"/>
          </a:xfrm>
        </p:grpSpPr>
        <p:sp>
          <p:nvSpPr>
            <p:cNvPr id="249" name="Google Shape;249;p8"/>
            <p:cNvSpPr txBox="1"/>
            <p:nvPr/>
          </p:nvSpPr>
          <p:spPr>
            <a:xfrm>
              <a:off x="5994400" y="679031"/>
              <a:ext cx="40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7F7F7F"/>
                  </a:solidFill>
                </a:rPr>
                <a:t>Project Architecture</a:t>
              </a:r>
              <a:endParaRPr b="0" i="0" sz="2000" u="none" cap="none" strike="noStrike">
                <a:solidFill>
                  <a:srgbClr val="7F7F7F"/>
                </a:solidFill>
                <a:latin typeface="Arial"/>
                <a:ea typeface="Arial"/>
                <a:cs typeface="Arial"/>
                <a:sym typeface="Arial"/>
              </a:endParaRPr>
            </a:p>
          </p:txBody>
        </p:sp>
        <p:sp>
          <p:nvSpPr>
            <p:cNvPr id="250" name="Google Shape;250;p8"/>
            <p:cNvSpPr txBox="1"/>
            <p:nvPr/>
          </p:nvSpPr>
          <p:spPr>
            <a:xfrm>
              <a:off x="688488"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0070C0"/>
                  </a:solidFill>
                </a:rPr>
                <a:t>03. </a:t>
              </a:r>
              <a:r>
                <a:rPr lang="ko-KR" sz="2000">
                  <a:solidFill>
                    <a:schemeClr val="accent1"/>
                  </a:solidFill>
                </a:rPr>
                <a:t>Architectural Design </a:t>
              </a:r>
              <a:endParaRPr b="0" i="0" sz="2000" u="none" cap="none" strike="noStrike">
                <a:solidFill>
                  <a:schemeClr val="accent1"/>
                </a:solidFill>
                <a:latin typeface="Arial"/>
                <a:ea typeface="Arial"/>
                <a:cs typeface="Arial"/>
                <a:sym typeface="Arial"/>
              </a:endParaRPr>
            </a:p>
          </p:txBody>
        </p:sp>
      </p:grpSp>
      <p:cxnSp>
        <p:nvCxnSpPr>
          <p:cNvPr id="251" name="Google Shape;251;p8"/>
          <p:cNvCxnSpPr/>
          <p:nvPr/>
        </p:nvCxnSpPr>
        <p:spPr>
          <a:xfrm>
            <a:off x="688488" y="1168400"/>
            <a:ext cx="8144329" cy="0"/>
          </a:xfrm>
          <a:prstGeom prst="straightConnector1">
            <a:avLst/>
          </a:prstGeom>
          <a:noFill/>
          <a:ln cap="flat" cmpd="sng" w="28575">
            <a:solidFill>
              <a:schemeClr val="accent1"/>
            </a:solidFill>
            <a:prstDash val="solid"/>
            <a:miter lim="800000"/>
            <a:headEnd len="sm" w="sm" type="none"/>
            <a:tailEnd len="sm" w="sm" type="none"/>
          </a:ln>
        </p:spPr>
      </p:cxnSp>
      <p:sp>
        <p:nvSpPr>
          <p:cNvPr id="252" name="Google Shape;252;p8"/>
          <p:cNvSpPr/>
          <p:nvPr/>
        </p:nvSpPr>
        <p:spPr>
          <a:xfrm>
            <a:off x="9553630" y="1770124"/>
            <a:ext cx="1276800" cy="375300"/>
          </a:xfrm>
          <a:prstGeom prst="homePlate">
            <a:avLst>
              <a:gd fmla="val 17547" name="adj"/>
            </a:avLst>
          </a:prstGeom>
          <a:solidFill>
            <a:srgbClr val="FF0000"/>
          </a:solidFill>
          <a:ln cap="flat" cmpd="sng" w="12700">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1" lang="ko-KR" sz="1500" u="none" cap="none" strike="noStrike">
                <a:solidFill>
                  <a:srgbClr val="FFFFFF"/>
                </a:solidFill>
                <a:latin typeface="Arial"/>
                <a:ea typeface="Arial"/>
                <a:cs typeface="Arial"/>
                <a:sym typeface="Arial"/>
              </a:rPr>
              <a:t>Data Source</a:t>
            </a:r>
            <a:endParaRPr b="0" i="1" sz="1500" u="none" cap="none" strike="noStrike">
              <a:solidFill>
                <a:srgbClr val="FFFFFF"/>
              </a:solidFill>
              <a:latin typeface="Arial"/>
              <a:ea typeface="Arial"/>
              <a:cs typeface="Arial"/>
              <a:sym typeface="Arial"/>
            </a:endParaRPr>
          </a:p>
        </p:txBody>
      </p:sp>
      <p:sp>
        <p:nvSpPr>
          <p:cNvPr id="253" name="Google Shape;253;p8"/>
          <p:cNvSpPr/>
          <p:nvPr/>
        </p:nvSpPr>
        <p:spPr>
          <a:xfrm>
            <a:off x="12500182" y="1768510"/>
            <a:ext cx="1496400" cy="324600"/>
          </a:xfrm>
          <a:prstGeom prst="homePlate">
            <a:avLst>
              <a:gd fmla="val 17547" name="adj"/>
            </a:avLst>
          </a:prstGeom>
          <a:solidFill>
            <a:srgbClr val="FFFF00"/>
          </a:solidFill>
          <a:ln cap="flat" cmpd="sng" w="12700">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ko-KR" sz="1500" u="none" cap="none" strike="noStrike">
                <a:solidFill>
                  <a:srgbClr val="FFFFFF"/>
                </a:solidFill>
                <a:latin typeface="Arial"/>
                <a:ea typeface="Arial"/>
                <a:cs typeface="Arial"/>
                <a:sym typeface="Arial"/>
              </a:rPr>
              <a:t>Database</a:t>
            </a:r>
            <a:endParaRPr b="1" i="0" sz="1500" u="none" cap="none" strike="noStrike">
              <a:solidFill>
                <a:srgbClr val="FFFFFF"/>
              </a:solidFill>
              <a:latin typeface="Arial"/>
              <a:ea typeface="Arial"/>
              <a:cs typeface="Arial"/>
              <a:sym typeface="Arial"/>
            </a:endParaRPr>
          </a:p>
        </p:txBody>
      </p:sp>
      <p:sp>
        <p:nvSpPr>
          <p:cNvPr id="254" name="Google Shape;254;p8"/>
          <p:cNvSpPr/>
          <p:nvPr/>
        </p:nvSpPr>
        <p:spPr>
          <a:xfrm>
            <a:off x="16929463" y="1779043"/>
            <a:ext cx="1253700" cy="324600"/>
          </a:xfrm>
          <a:prstGeom prst="homePlate">
            <a:avLst>
              <a:gd fmla="val 17547" name="adj"/>
            </a:avLst>
          </a:prstGeom>
          <a:solidFill>
            <a:srgbClr val="0070C0"/>
          </a:solidFill>
          <a:ln cap="flat" cmpd="sng" w="12700">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ko-KR" sz="1500" u="none" cap="none" strike="noStrike">
                <a:solidFill>
                  <a:srgbClr val="FFFFFF"/>
                </a:solidFill>
                <a:latin typeface="Arial"/>
                <a:ea typeface="Arial"/>
                <a:cs typeface="Arial"/>
                <a:sym typeface="Arial"/>
              </a:rPr>
              <a:t>Service</a:t>
            </a:r>
            <a:endParaRPr b="1" i="0" sz="1500" u="none" cap="none" strike="noStrike">
              <a:solidFill>
                <a:srgbClr val="FFFFFF"/>
              </a:solidFill>
              <a:latin typeface="Arial"/>
              <a:ea typeface="Arial"/>
              <a:cs typeface="Arial"/>
              <a:sym typeface="Arial"/>
            </a:endParaRPr>
          </a:p>
        </p:txBody>
      </p:sp>
      <p:sp>
        <p:nvSpPr>
          <p:cNvPr id="255" name="Google Shape;255;p8"/>
          <p:cNvSpPr/>
          <p:nvPr/>
        </p:nvSpPr>
        <p:spPr>
          <a:xfrm>
            <a:off x="11095042" y="1764049"/>
            <a:ext cx="1227600" cy="360000"/>
          </a:xfrm>
          <a:prstGeom prst="homePlate">
            <a:avLst>
              <a:gd fmla="val 17547" name="adj"/>
            </a:avLst>
          </a:prstGeom>
          <a:solidFill>
            <a:srgbClr val="FFC000"/>
          </a:solidFill>
          <a:ln cap="flat" cmpd="sng" w="12700">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1" lang="ko-KR" sz="1200" u="none" cap="none" strike="noStrike">
                <a:solidFill>
                  <a:srgbClr val="FFFFFF"/>
                </a:solidFill>
                <a:latin typeface="Arial"/>
                <a:ea typeface="Arial"/>
                <a:cs typeface="Arial"/>
                <a:sym typeface="Arial"/>
              </a:rPr>
              <a:t>Crawling &amp;</a:t>
            </a:r>
            <a:endParaRPr/>
          </a:p>
          <a:p>
            <a:pPr indent="0" lvl="0" marL="0" marR="0" rtl="0" algn="ctr">
              <a:lnSpc>
                <a:spcPct val="100000"/>
              </a:lnSpc>
              <a:spcBef>
                <a:spcPts val="0"/>
              </a:spcBef>
              <a:spcAft>
                <a:spcPts val="0"/>
              </a:spcAft>
              <a:buNone/>
            </a:pPr>
            <a:r>
              <a:rPr b="0" i="1" lang="ko-KR" sz="1200" u="none" cap="none" strike="noStrike">
                <a:solidFill>
                  <a:srgbClr val="FFFFFF"/>
                </a:solidFill>
                <a:latin typeface="Arial"/>
                <a:ea typeface="Arial"/>
                <a:cs typeface="Arial"/>
                <a:sym typeface="Arial"/>
              </a:rPr>
              <a:t>Preprocessing</a:t>
            </a:r>
            <a:endParaRPr/>
          </a:p>
        </p:txBody>
      </p:sp>
      <p:sp>
        <p:nvSpPr>
          <p:cNvPr id="256" name="Google Shape;256;p8"/>
          <p:cNvSpPr/>
          <p:nvPr/>
        </p:nvSpPr>
        <p:spPr>
          <a:xfrm>
            <a:off x="14797522" y="2464072"/>
            <a:ext cx="1311900" cy="630600"/>
          </a:xfrm>
          <a:prstGeom prst="rect">
            <a:avLst/>
          </a:prstGeom>
          <a:solidFill>
            <a:srgbClr val="DFA225">
              <a:alpha val="60000"/>
            </a:srgbClr>
          </a:solidFill>
          <a:ln cap="flat" cmpd="sng" w="2540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ko-KR" sz="1350" u="none" cap="none" strike="noStrike">
                <a:solidFill>
                  <a:schemeClr val="dk1"/>
                </a:solidFill>
                <a:latin typeface="Arial"/>
                <a:ea typeface="Arial"/>
                <a:cs typeface="Arial"/>
                <a:sym typeface="Arial"/>
              </a:rPr>
              <a:t>Sentimental analysis</a:t>
            </a:r>
            <a:endParaRPr b="0" i="0" sz="1350" u="none" cap="none" strike="noStrike">
              <a:solidFill>
                <a:schemeClr val="dk1"/>
              </a:solidFill>
              <a:latin typeface="Arial"/>
              <a:ea typeface="Arial"/>
              <a:cs typeface="Arial"/>
              <a:sym typeface="Arial"/>
            </a:endParaRPr>
          </a:p>
        </p:txBody>
      </p:sp>
      <p:sp>
        <p:nvSpPr>
          <p:cNvPr id="257" name="Google Shape;257;p8"/>
          <p:cNvSpPr/>
          <p:nvPr/>
        </p:nvSpPr>
        <p:spPr>
          <a:xfrm>
            <a:off x="12680138" y="2464072"/>
            <a:ext cx="1111500" cy="768000"/>
          </a:xfrm>
          <a:prstGeom prst="rect">
            <a:avLst/>
          </a:prstGeom>
          <a:solidFill>
            <a:srgbClr val="8DA9DB">
              <a:alpha val="60000"/>
            </a:srgbClr>
          </a:solidFill>
          <a:ln cap="flat" cmpd="sng" w="2540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ko-KR" sz="1350" u="none" cap="none" strike="noStrike">
                <a:solidFill>
                  <a:schemeClr val="dk1"/>
                </a:solidFill>
                <a:latin typeface="Arial"/>
                <a:ea typeface="Arial"/>
                <a:cs typeface="Arial"/>
                <a:sym typeface="Arial"/>
              </a:rPr>
              <a:t>User Input</a:t>
            </a:r>
            <a:endParaRPr b="0" i="0" sz="1050" u="none" cap="none" strike="noStrike">
              <a:solidFill>
                <a:schemeClr val="dk1"/>
              </a:solidFill>
              <a:latin typeface="Arial"/>
              <a:ea typeface="Arial"/>
              <a:cs typeface="Arial"/>
              <a:sym typeface="Arial"/>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New review</a:t>
            </a:r>
            <a:endParaRPr b="0" i="0" sz="1050" u="none" cap="none" strike="noStrike">
              <a:solidFill>
                <a:srgbClr val="000000"/>
              </a:solidFill>
              <a:latin typeface="Arial"/>
              <a:ea typeface="Arial"/>
              <a:cs typeface="Arial"/>
              <a:sym typeface="Arial"/>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Data time</a:t>
            </a:r>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User ID</a:t>
            </a:r>
            <a:endParaRPr b="0" i="0" sz="1050" u="none" cap="none" strike="noStrike">
              <a:solidFill>
                <a:srgbClr val="000000"/>
              </a:solidFill>
              <a:latin typeface="Arial"/>
              <a:ea typeface="Arial"/>
              <a:cs typeface="Arial"/>
              <a:sym typeface="Arial"/>
            </a:endParaRPr>
          </a:p>
        </p:txBody>
      </p:sp>
      <p:pic>
        <p:nvPicPr>
          <p:cNvPr id="258" name="Google Shape;258;p8"/>
          <p:cNvPicPr preferRelativeResize="0"/>
          <p:nvPr/>
        </p:nvPicPr>
        <p:blipFill rotWithShape="1">
          <a:blip r:embed="rId3">
            <a:alphaModFix/>
          </a:blip>
          <a:srcRect b="0" l="0" r="0" t="0"/>
          <a:stretch/>
        </p:blipFill>
        <p:spPr>
          <a:xfrm>
            <a:off x="218604" y="4149447"/>
            <a:ext cx="826200" cy="2367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59" name="Google Shape;259;p8"/>
          <p:cNvPicPr preferRelativeResize="0"/>
          <p:nvPr/>
        </p:nvPicPr>
        <p:blipFill rotWithShape="1">
          <a:blip r:embed="rId4">
            <a:alphaModFix/>
          </a:blip>
          <a:srcRect b="0" l="0" r="0" t="0"/>
          <a:stretch/>
        </p:blipFill>
        <p:spPr>
          <a:xfrm>
            <a:off x="247021" y="4541197"/>
            <a:ext cx="661500" cy="2496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60" name="Google Shape;260;p8"/>
          <p:cNvSpPr/>
          <p:nvPr/>
        </p:nvSpPr>
        <p:spPr>
          <a:xfrm>
            <a:off x="14226318" y="1771853"/>
            <a:ext cx="2467500" cy="324600"/>
          </a:xfrm>
          <a:prstGeom prst="homePlate">
            <a:avLst>
              <a:gd fmla="val 17547" name="adj"/>
            </a:avLst>
          </a:prstGeom>
          <a:solidFill>
            <a:srgbClr val="92D050"/>
          </a:solidFill>
          <a:ln cap="flat" cmpd="sng" w="12700">
            <a:solidFill>
              <a:srgbClr val="000000"/>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ko-KR" sz="1500" u="none" cap="none" strike="noStrike">
                <a:solidFill>
                  <a:srgbClr val="FFFFFF"/>
                </a:solidFill>
                <a:latin typeface="Arial"/>
                <a:ea typeface="Arial"/>
                <a:cs typeface="Arial"/>
                <a:sym typeface="Arial"/>
              </a:rPr>
              <a:t>Processing</a:t>
            </a:r>
            <a:endParaRPr b="1" i="0" sz="1500" u="none" cap="none" strike="noStrike">
              <a:solidFill>
                <a:srgbClr val="FFFFFF"/>
              </a:solidFill>
              <a:latin typeface="Arial"/>
              <a:ea typeface="Arial"/>
              <a:cs typeface="Arial"/>
              <a:sym typeface="Arial"/>
            </a:endParaRPr>
          </a:p>
        </p:txBody>
      </p:sp>
      <p:pic>
        <p:nvPicPr>
          <p:cNvPr id="261" name="Google Shape;261;p8"/>
          <p:cNvPicPr preferRelativeResize="0"/>
          <p:nvPr/>
        </p:nvPicPr>
        <p:blipFill rotWithShape="1">
          <a:blip r:embed="rId5">
            <a:alphaModFix/>
          </a:blip>
          <a:srcRect b="0" l="0" r="0" t="0"/>
          <a:stretch/>
        </p:blipFill>
        <p:spPr>
          <a:xfrm>
            <a:off x="214997" y="4871921"/>
            <a:ext cx="850200" cy="2901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62" name="Google Shape;262;p8"/>
          <p:cNvPicPr preferRelativeResize="0"/>
          <p:nvPr/>
        </p:nvPicPr>
        <p:blipFill rotWithShape="1">
          <a:blip r:embed="rId6">
            <a:alphaModFix/>
          </a:blip>
          <a:srcRect b="0" l="0" r="0" t="0"/>
          <a:stretch/>
        </p:blipFill>
        <p:spPr>
          <a:xfrm>
            <a:off x="382420" y="5325460"/>
            <a:ext cx="390900" cy="3117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 사람 마다 다른 이 특정 이모지 사용방법 - 스퀘어 카테고리" id="263" name="Google Shape;263;p8"/>
          <p:cNvPicPr preferRelativeResize="0"/>
          <p:nvPr/>
        </p:nvPicPr>
        <p:blipFill rotWithShape="1">
          <a:blip r:embed="rId7">
            <a:alphaModFix/>
          </a:blip>
          <a:srcRect b="0" l="0" r="0" t="0"/>
          <a:stretch/>
        </p:blipFill>
        <p:spPr>
          <a:xfrm>
            <a:off x="11398775" y="4317227"/>
            <a:ext cx="580447" cy="580447"/>
          </a:xfrm>
          <a:prstGeom prst="rect">
            <a:avLst/>
          </a:prstGeom>
          <a:noFill/>
          <a:ln>
            <a:noFill/>
          </a:ln>
        </p:spPr>
      </p:pic>
      <p:sp>
        <p:nvSpPr>
          <p:cNvPr id="264" name="Google Shape;264;p8"/>
          <p:cNvSpPr/>
          <p:nvPr/>
        </p:nvSpPr>
        <p:spPr>
          <a:xfrm>
            <a:off x="12699786" y="4624489"/>
            <a:ext cx="1111500" cy="768000"/>
          </a:xfrm>
          <a:prstGeom prst="rect">
            <a:avLst/>
          </a:prstGeom>
          <a:solidFill>
            <a:srgbClr val="8DA9DB">
              <a:alpha val="60000"/>
            </a:srgbClr>
          </a:solidFill>
          <a:ln cap="flat" cmpd="sng" w="2540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ko-KR" sz="1350" u="none" cap="none" strike="noStrike">
                <a:solidFill>
                  <a:schemeClr val="dk1"/>
                </a:solidFill>
                <a:latin typeface="Arial"/>
                <a:ea typeface="Arial"/>
                <a:cs typeface="Arial"/>
                <a:sym typeface="Arial"/>
              </a:rPr>
              <a:t>Product Info</a:t>
            </a:r>
            <a:endParaRPr b="0" i="0" sz="1050" u="none" cap="none" strike="noStrike">
              <a:solidFill>
                <a:schemeClr val="dk1"/>
              </a:solidFill>
              <a:latin typeface="Arial"/>
              <a:ea typeface="Arial"/>
              <a:cs typeface="Arial"/>
              <a:sym typeface="Arial"/>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Image</a:t>
            </a:r>
            <a:endParaRPr b="0" i="0" sz="1050" u="none" cap="none" strike="noStrike">
              <a:solidFill>
                <a:srgbClr val="000000"/>
              </a:solidFill>
              <a:latin typeface="Arial"/>
              <a:ea typeface="Arial"/>
              <a:cs typeface="Arial"/>
              <a:sym typeface="Arial"/>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Manufacturer</a:t>
            </a:r>
            <a:endParaRPr/>
          </a:p>
          <a:p>
            <a:pPr indent="-134541" lvl="0" marL="134541" marR="0" rtl="0" algn="l">
              <a:lnSpc>
                <a:spcPct val="100000"/>
              </a:lnSpc>
              <a:spcBef>
                <a:spcPts val="0"/>
              </a:spcBef>
              <a:spcAft>
                <a:spcPts val="0"/>
              </a:spcAft>
              <a:buClr>
                <a:srgbClr val="000000"/>
              </a:buClr>
              <a:buSzPts val="1400"/>
              <a:buFont typeface="Arial"/>
              <a:buChar char="•"/>
            </a:pPr>
            <a:r>
              <a:rPr b="0" i="0" lang="ko-KR" sz="1050" u="none" cap="none" strike="noStrike">
                <a:solidFill>
                  <a:schemeClr val="dk1"/>
                </a:solidFill>
                <a:latin typeface="Arial"/>
                <a:ea typeface="Arial"/>
                <a:cs typeface="Arial"/>
                <a:sym typeface="Arial"/>
              </a:rPr>
              <a:t>…</a:t>
            </a:r>
            <a:endParaRPr/>
          </a:p>
        </p:txBody>
      </p:sp>
      <p:pic>
        <p:nvPicPr>
          <p:cNvPr id="265" name="Google Shape;265;p8"/>
          <p:cNvPicPr preferRelativeResize="0"/>
          <p:nvPr/>
        </p:nvPicPr>
        <p:blipFill rotWithShape="1">
          <a:blip r:embed="rId8">
            <a:alphaModFix/>
          </a:blip>
          <a:srcRect b="0" l="0" r="0" t="0"/>
          <a:stretch/>
        </p:blipFill>
        <p:spPr>
          <a:xfrm>
            <a:off x="12851024" y="3542630"/>
            <a:ext cx="774597" cy="774597"/>
          </a:xfrm>
          <a:prstGeom prst="rect">
            <a:avLst/>
          </a:prstGeom>
          <a:noFill/>
          <a:ln>
            <a:noFill/>
          </a:ln>
        </p:spPr>
      </p:pic>
      <p:sp>
        <p:nvSpPr>
          <p:cNvPr id="266" name="Google Shape;266;p8"/>
          <p:cNvSpPr/>
          <p:nvPr/>
        </p:nvSpPr>
        <p:spPr>
          <a:xfrm>
            <a:off x="14825088" y="3538676"/>
            <a:ext cx="1263000" cy="584400"/>
          </a:xfrm>
          <a:prstGeom prst="rect">
            <a:avLst/>
          </a:prstGeom>
          <a:solidFill>
            <a:srgbClr val="DFA225">
              <a:alpha val="60000"/>
            </a:srgbClr>
          </a:solidFill>
          <a:ln cap="flat" cmpd="sng" w="2540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ko-KR" sz="1350" u="none" cap="none" strike="noStrike">
                <a:solidFill>
                  <a:schemeClr val="dk1"/>
                </a:solidFill>
                <a:latin typeface="Arial"/>
                <a:ea typeface="Arial"/>
                <a:cs typeface="Arial"/>
                <a:sym typeface="Arial"/>
              </a:rPr>
              <a:t>Word cloud visualization</a:t>
            </a:r>
            <a:endParaRPr b="0" i="0" sz="1350" u="none" cap="none" strike="noStrike">
              <a:solidFill>
                <a:schemeClr val="dk1"/>
              </a:solidFill>
              <a:latin typeface="Arial"/>
              <a:ea typeface="Arial"/>
              <a:cs typeface="Arial"/>
              <a:sym typeface="Arial"/>
            </a:endParaRPr>
          </a:p>
        </p:txBody>
      </p:sp>
      <p:sp>
        <p:nvSpPr>
          <p:cNvPr id="267" name="Google Shape;267;p8"/>
          <p:cNvSpPr/>
          <p:nvPr/>
        </p:nvSpPr>
        <p:spPr>
          <a:xfrm>
            <a:off x="14825088" y="4725600"/>
            <a:ext cx="1243800" cy="584400"/>
          </a:xfrm>
          <a:prstGeom prst="rect">
            <a:avLst/>
          </a:prstGeom>
          <a:solidFill>
            <a:srgbClr val="DFA225">
              <a:alpha val="60000"/>
            </a:srgbClr>
          </a:solidFill>
          <a:ln cap="flat" cmpd="sng" w="25400">
            <a:solidFill>
              <a:srgbClr val="000000"/>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ko-KR" sz="1350" u="none" cap="none" strike="noStrike">
                <a:solidFill>
                  <a:schemeClr val="dk1"/>
                </a:solidFill>
                <a:latin typeface="Arial"/>
                <a:ea typeface="Arial"/>
                <a:cs typeface="Arial"/>
                <a:sym typeface="Arial"/>
              </a:rPr>
              <a:t>Keyword classification</a:t>
            </a:r>
            <a:endParaRPr b="0" i="0" sz="1350" u="none" cap="none" strike="noStrike">
              <a:solidFill>
                <a:schemeClr val="dk1"/>
              </a:solidFill>
              <a:latin typeface="Arial"/>
              <a:ea typeface="Arial"/>
              <a:cs typeface="Arial"/>
              <a:sym typeface="Arial"/>
            </a:endParaRPr>
          </a:p>
        </p:txBody>
      </p:sp>
      <p:pic>
        <p:nvPicPr>
          <p:cNvPr id="268" name="Google Shape;268;p8"/>
          <p:cNvPicPr preferRelativeResize="0"/>
          <p:nvPr/>
        </p:nvPicPr>
        <p:blipFill rotWithShape="1">
          <a:blip r:embed="rId9">
            <a:alphaModFix/>
          </a:blip>
          <a:srcRect b="0" l="0" r="0" t="0"/>
          <a:stretch/>
        </p:blipFill>
        <p:spPr>
          <a:xfrm>
            <a:off x="10843983" y="2695056"/>
            <a:ext cx="1729592" cy="1080995"/>
          </a:xfrm>
          <a:prstGeom prst="rect">
            <a:avLst/>
          </a:prstGeom>
          <a:noFill/>
          <a:ln>
            <a:noFill/>
          </a:ln>
        </p:spPr>
      </p:pic>
      <p:sp>
        <p:nvSpPr>
          <p:cNvPr id="269" name="Google Shape;269;p8"/>
          <p:cNvSpPr/>
          <p:nvPr/>
        </p:nvSpPr>
        <p:spPr>
          <a:xfrm>
            <a:off x="12520333" y="2257552"/>
            <a:ext cx="1423800" cy="3517500"/>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8"/>
          <p:cNvSpPr/>
          <p:nvPr/>
        </p:nvSpPr>
        <p:spPr>
          <a:xfrm>
            <a:off x="10656981" y="3603042"/>
            <a:ext cx="514200" cy="4557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8"/>
          <p:cNvSpPr/>
          <p:nvPr/>
        </p:nvSpPr>
        <p:spPr>
          <a:xfrm>
            <a:off x="12118839" y="3630290"/>
            <a:ext cx="514200" cy="4557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 name="Google Shape;272;p8"/>
          <p:cNvSpPr/>
          <p:nvPr/>
        </p:nvSpPr>
        <p:spPr>
          <a:xfrm>
            <a:off x="11066793" y="2269515"/>
            <a:ext cx="1281300" cy="3517500"/>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3" name="Google Shape;273;p8"/>
          <p:cNvPicPr preferRelativeResize="0"/>
          <p:nvPr/>
        </p:nvPicPr>
        <p:blipFill rotWithShape="1">
          <a:blip r:embed="rId10">
            <a:alphaModFix/>
          </a:blip>
          <a:srcRect b="0" l="0" r="0" t="0"/>
          <a:stretch/>
        </p:blipFill>
        <p:spPr>
          <a:xfrm>
            <a:off x="17005122" y="3398246"/>
            <a:ext cx="1133413" cy="755609"/>
          </a:xfrm>
          <a:prstGeom prst="rect">
            <a:avLst/>
          </a:prstGeom>
          <a:noFill/>
          <a:ln>
            <a:noFill/>
          </a:ln>
        </p:spPr>
      </p:pic>
      <p:sp>
        <p:nvSpPr>
          <p:cNvPr id="274" name="Google Shape;274;p8"/>
          <p:cNvSpPr/>
          <p:nvPr/>
        </p:nvSpPr>
        <p:spPr>
          <a:xfrm>
            <a:off x="13903995" y="3603042"/>
            <a:ext cx="514200" cy="4557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 name="Google Shape;275;p8"/>
          <p:cNvSpPr/>
          <p:nvPr/>
        </p:nvSpPr>
        <p:spPr>
          <a:xfrm>
            <a:off x="16868604" y="2253796"/>
            <a:ext cx="1423800" cy="3517500"/>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6" name="Google Shape;276;p8"/>
          <p:cNvPicPr preferRelativeResize="0"/>
          <p:nvPr/>
        </p:nvPicPr>
        <p:blipFill rotWithShape="1">
          <a:blip r:embed="rId9">
            <a:alphaModFix/>
          </a:blip>
          <a:srcRect b="0" l="0" r="0" t="0"/>
          <a:stretch/>
        </p:blipFill>
        <p:spPr>
          <a:xfrm>
            <a:off x="15290800" y="2230716"/>
            <a:ext cx="1729592" cy="1080995"/>
          </a:xfrm>
          <a:prstGeom prst="rect">
            <a:avLst/>
          </a:prstGeom>
          <a:noFill/>
          <a:ln>
            <a:noFill/>
          </a:ln>
        </p:spPr>
      </p:pic>
      <p:pic>
        <p:nvPicPr>
          <p:cNvPr id="277" name="Google Shape;277;p8"/>
          <p:cNvPicPr preferRelativeResize="0"/>
          <p:nvPr/>
        </p:nvPicPr>
        <p:blipFill rotWithShape="1">
          <a:blip r:embed="rId9">
            <a:alphaModFix/>
          </a:blip>
          <a:srcRect b="0" l="0" r="0" t="0"/>
          <a:stretch/>
        </p:blipFill>
        <p:spPr>
          <a:xfrm>
            <a:off x="15350227" y="3341925"/>
            <a:ext cx="1729592" cy="1080995"/>
          </a:xfrm>
          <a:prstGeom prst="rect">
            <a:avLst/>
          </a:prstGeom>
          <a:noFill/>
          <a:ln>
            <a:noFill/>
          </a:ln>
        </p:spPr>
      </p:pic>
      <p:pic>
        <p:nvPicPr>
          <p:cNvPr id="278" name="Google Shape;278;p8"/>
          <p:cNvPicPr preferRelativeResize="0"/>
          <p:nvPr/>
        </p:nvPicPr>
        <p:blipFill rotWithShape="1">
          <a:blip r:embed="rId9">
            <a:alphaModFix/>
          </a:blip>
          <a:srcRect b="0" l="0" r="0" t="0"/>
          <a:stretch/>
        </p:blipFill>
        <p:spPr>
          <a:xfrm>
            <a:off x="15367138" y="4553378"/>
            <a:ext cx="1729592" cy="1080995"/>
          </a:xfrm>
          <a:prstGeom prst="rect">
            <a:avLst/>
          </a:prstGeom>
          <a:noFill/>
          <a:ln>
            <a:noFill/>
          </a:ln>
        </p:spPr>
      </p:pic>
      <p:cxnSp>
        <p:nvCxnSpPr>
          <p:cNvPr id="279" name="Google Shape;279;p8"/>
          <p:cNvCxnSpPr>
            <a:stCxn id="257" idx="2"/>
            <a:endCxn id="265" idx="0"/>
          </p:cNvCxnSpPr>
          <p:nvPr/>
        </p:nvCxnSpPr>
        <p:spPr>
          <a:xfrm>
            <a:off x="13235888" y="3232072"/>
            <a:ext cx="2400" cy="310500"/>
          </a:xfrm>
          <a:prstGeom prst="straightConnector1">
            <a:avLst/>
          </a:prstGeom>
          <a:noFill/>
          <a:ln cap="flat" cmpd="sng" w="9525">
            <a:solidFill>
              <a:srgbClr val="3E6EC2"/>
            </a:solidFill>
            <a:prstDash val="solid"/>
            <a:round/>
            <a:headEnd len="sm" w="sm" type="none"/>
            <a:tailEnd len="med" w="med" type="triangle"/>
          </a:ln>
        </p:spPr>
      </p:cxnSp>
      <p:cxnSp>
        <p:nvCxnSpPr>
          <p:cNvPr id="280" name="Google Shape;280;p8"/>
          <p:cNvCxnSpPr>
            <a:stCxn id="264" idx="0"/>
            <a:endCxn id="265" idx="2"/>
          </p:cNvCxnSpPr>
          <p:nvPr/>
        </p:nvCxnSpPr>
        <p:spPr>
          <a:xfrm rot="10800000">
            <a:off x="13238436" y="4317289"/>
            <a:ext cx="17100" cy="307200"/>
          </a:xfrm>
          <a:prstGeom prst="straightConnector1">
            <a:avLst/>
          </a:prstGeom>
          <a:noFill/>
          <a:ln cap="flat" cmpd="sng" w="9525">
            <a:solidFill>
              <a:srgbClr val="3E6EC2"/>
            </a:solidFill>
            <a:prstDash val="solid"/>
            <a:round/>
            <a:headEnd len="sm" w="sm" type="none"/>
            <a:tailEnd len="med" w="med" type="triangle"/>
          </a:ln>
        </p:spPr>
      </p:cxnSp>
      <p:pic>
        <p:nvPicPr>
          <p:cNvPr id="281" name="Google Shape;281;p8"/>
          <p:cNvPicPr preferRelativeResize="0"/>
          <p:nvPr/>
        </p:nvPicPr>
        <p:blipFill>
          <a:blip r:embed="rId11">
            <a:alphaModFix/>
          </a:blip>
          <a:stretch>
            <a:fillRect/>
          </a:stretch>
        </p:blipFill>
        <p:spPr>
          <a:xfrm>
            <a:off x="98650" y="1646475"/>
            <a:ext cx="8953449" cy="3921150"/>
          </a:xfrm>
          <a:prstGeom prst="rect">
            <a:avLst/>
          </a:prstGeom>
          <a:noFill/>
          <a:ln>
            <a:noFill/>
          </a:ln>
        </p:spPr>
      </p:pic>
      <p:sp>
        <p:nvSpPr>
          <p:cNvPr id="282" name="Google Shape;282;p8"/>
          <p:cNvSpPr/>
          <p:nvPr/>
        </p:nvSpPr>
        <p:spPr>
          <a:xfrm>
            <a:off x="6357475" y="4591650"/>
            <a:ext cx="1729500" cy="12591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1100"/>
              <a:t>Natural Language Processing</a:t>
            </a:r>
            <a:endParaRPr sz="1100"/>
          </a:p>
          <a:p>
            <a:pPr indent="0" lvl="0" marL="0" rtl="0" algn="l">
              <a:spcBef>
                <a:spcPts val="0"/>
              </a:spcBef>
              <a:spcAft>
                <a:spcPts val="0"/>
              </a:spcAft>
              <a:buNone/>
            </a:pPr>
            <a:r>
              <a:rPr lang="ko-KR" sz="1100"/>
              <a:t>• Sentiment Analysis</a:t>
            </a:r>
            <a:endParaRPr sz="1100"/>
          </a:p>
          <a:p>
            <a:pPr indent="0" lvl="0" marL="0" rtl="0" algn="l">
              <a:spcBef>
                <a:spcPts val="0"/>
              </a:spcBef>
              <a:spcAft>
                <a:spcPts val="0"/>
              </a:spcAft>
              <a:buNone/>
            </a:pPr>
            <a:r>
              <a:rPr lang="ko-KR" sz="1100"/>
              <a:t>• WordCloud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ko-KR" sz="1100"/>
              <a:t>UI/UX: TKINTER</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g1b5356d316b_0_69"/>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8" name="Google Shape;288;g1b5356d316b_0_69"/>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289" name="Google Shape;289;g1b5356d316b_0_69"/>
          <p:cNvSpPr txBox="1"/>
          <p:nvPr/>
        </p:nvSpPr>
        <p:spPr>
          <a:xfrm>
            <a:off x="-90050" y="1122375"/>
            <a:ext cx="9324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CREATE Team 09.</a:t>
            </a:r>
            <a:r>
              <a:rPr lang="ko-KR" sz="5700">
                <a:solidFill>
                  <a:srgbClr val="FFFFFF"/>
                </a:solidFill>
              </a:rPr>
              <a:t>DB</a:t>
            </a:r>
            <a:endParaRPr b="0" i="0" sz="1400" u="none" cap="none" strike="noStrike">
              <a:solidFill>
                <a:srgbClr val="000000"/>
              </a:solidFill>
              <a:latin typeface="Arial"/>
              <a:ea typeface="Arial"/>
              <a:cs typeface="Arial"/>
              <a:sym typeface="Arial"/>
            </a:endParaRPr>
          </a:p>
        </p:txBody>
      </p:sp>
      <p:sp>
        <p:nvSpPr>
          <p:cNvPr id="290" name="Google Shape;290;g1b5356d316b_0_69"/>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510"/>
            </a:srgbClr>
          </a:solidFill>
          <a:ln cap="rnd" cmpd="sng" w="44450">
            <a:solidFill>
              <a:srgbClr val="FFFFFF">
                <a:alpha val="7451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g1b5356d316b_0_6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b4fbcbcb83_0_670"/>
          <p:cNvSpPr/>
          <p:nvPr/>
        </p:nvSpPr>
        <p:spPr>
          <a:xfrm>
            <a:off x="3522375" y="3561850"/>
            <a:ext cx="2317500" cy="11298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b4fbcbcb83_0_670"/>
          <p:cNvSpPr/>
          <p:nvPr/>
        </p:nvSpPr>
        <p:spPr>
          <a:xfrm>
            <a:off x="6219550" y="3561850"/>
            <a:ext cx="2317500" cy="11298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b4fbcbcb83_0_670"/>
          <p:cNvSpPr/>
          <p:nvPr/>
        </p:nvSpPr>
        <p:spPr>
          <a:xfrm>
            <a:off x="785150" y="3552675"/>
            <a:ext cx="2317500" cy="11298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b4fbcbcb83_0_67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300" name="Google Shape;300;g1b4fbcbcb83_0_670"/>
          <p:cNvGrpSpPr/>
          <p:nvPr/>
        </p:nvGrpSpPr>
        <p:grpSpPr>
          <a:xfrm>
            <a:off x="688504" y="679025"/>
            <a:ext cx="9323036" cy="400206"/>
            <a:chOff x="688504" y="679025"/>
            <a:chExt cx="9323036" cy="400206"/>
          </a:xfrm>
        </p:grpSpPr>
        <p:sp>
          <p:nvSpPr>
            <p:cNvPr id="301" name="Google Shape;301;g1b4fbcbcb83_0_670"/>
            <p:cNvSpPr txBox="1"/>
            <p:nvPr/>
          </p:nvSpPr>
          <p:spPr>
            <a:xfrm>
              <a:off x="7559040" y="679031"/>
              <a:ext cx="245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02" name="Google Shape;302;g1b4fbcbcb83_0_670"/>
            <p:cNvSpPr txBox="1"/>
            <p:nvPr/>
          </p:nvSpPr>
          <p:spPr>
            <a:xfrm>
              <a:off x="688504" y="679025"/>
              <a:ext cx="4617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0070C0"/>
                  </a:solidFill>
                </a:rPr>
                <a:t>04. Database - Which Products?</a:t>
              </a:r>
              <a:endParaRPr b="0" i="0" sz="2000" u="none" cap="none" strike="noStrike">
                <a:solidFill>
                  <a:srgbClr val="0070C0"/>
                </a:solidFill>
                <a:latin typeface="Arial"/>
                <a:ea typeface="Arial"/>
                <a:cs typeface="Arial"/>
                <a:sym typeface="Arial"/>
              </a:endParaRPr>
            </a:p>
          </p:txBody>
        </p:sp>
      </p:grpSp>
      <p:cxnSp>
        <p:nvCxnSpPr>
          <p:cNvPr id="303" name="Google Shape;303;g1b4fbcbcb83_0_670"/>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pic>
        <p:nvPicPr>
          <p:cNvPr id="304" name="Google Shape;304;g1b4fbcbcb83_0_670"/>
          <p:cNvPicPr preferRelativeResize="0"/>
          <p:nvPr/>
        </p:nvPicPr>
        <p:blipFill rotWithShape="1">
          <a:blip r:embed="rId3">
            <a:alphaModFix/>
          </a:blip>
          <a:srcRect b="0" l="0" r="0" t="0"/>
          <a:stretch/>
        </p:blipFill>
        <p:spPr>
          <a:xfrm>
            <a:off x="817926" y="1980699"/>
            <a:ext cx="2462225" cy="1455250"/>
          </a:xfrm>
          <a:prstGeom prst="rect">
            <a:avLst/>
          </a:prstGeom>
          <a:noFill/>
          <a:ln>
            <a:noFill/>
          </a:ln>
        </p:spPr>
      </p:pic>
      <p:pic>
        <p:nvPicPr>
          <p:cNvPr id="305" name="Google Shape;305;g1b4fbcbcb83_0_670"/>
          <p:cNvPicPr preferRelativeResize="0"/>
          <p:nvPr/>
        </p:nvPicPr>
        <p:blipFill rotWithShape="1">
          <a:blip r:embed="rId4">
            <a:alphaModFix/>
          </a:blip>
          <a:srcRect b="0" l="0" r="0" t="0"/>
          <a:stretch/>
        </p:blipFill>
        <p:spPr>
          <a:xfrm>
            <a:off x="4106650" y="2167837"/>
            <a:ext cx="1148975" cy="1268125"/>
          </a:xfrm>
          <a:prstGeom prst="rect">
            <a:avLst/>
          </a:prstGeom>
          <a:noFill/>
          <a:ln>
            <a:noFill/>
          </a:ln>
        </p:spPr>
      </p:pic>
      <p:pic>
        <p:nvPicPr>
          <p:cNvPr id="306" name="Google Shape;306;g1b4fbcbcb83_0_670"/>
          <p:cNvPicPr preferRelativeResize="0"/>
          <p:nvPr/>
        </p:nvPicPr>
        <p:blipFill rotWithShape="1">
          <a:blip r:embed="rId5">
            <a:alphaModFix/>
          </a:blip>
          <a:srcRect b="0" l="0" r="0" t="0"/>
          <a:stretch/>
        </p:blipFill>
        <p:spPr>
          <a:xfrm>
            <a:off x="6758567" y="2243135"/>
            <a:ext cx="1239459" cy="1192825"/>
          </a:xfrm>
          <a:prstGeom prst="rect">
            <a:avLst/>
          </a:prstGeom>
          <a:noFill/>
          <a:ln>
            <a:noFill/>
          </a:ln>
        </p:spPr>
      </p:pic>
      <p:sp>
        <p:nvSpPr>
          <p:cNvPr id="307" name="Google Shape;307;g1b4fbcbcb83_0_670"/>
          <p:cNvSpPr txBox="1"/>
          <p:nvPr/>
        </p:nvSpPr>
        <p:spPr>
          <a:xfrm>
            <a:off x="871325" y="3734200"/>
            <a:ext cx="2637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chemeClr val="dk1"/>
                </a:solidFill>
                <a:highlight>
                  <a:srgbClr val="FDFDFD"/>
                </a:highlight>
              </a:rPr>
              <a:t>Seven products from three manufacturers: </a:t>
            </a:r>
            <a:endParaRPr sz="1300">
              <a:solidFill>
                <a:schemeClr val="dk1"/>
              </a:solidFill>
              <a:highlight>
                <a:srgbClr val="FDFDFD"/>
              </a:highlight>
            </a:endParaRPr>
          </a:p>
          <a:p>
            <a:pPr indent="0" lvl="0" marL="0" rtl="0" algn="l">
              <a:spcBef>
                <a:spcPts val="0"/>
              </a:spcBef>
              <a:spcAft>
                <a:spcPts val="0"/>
              </a:spcAft>
              <a:buNone/>
            </a:pPr>
            <a:r>
              <a:rPr lang="ko-KR" sz="1300">
                <a:solidFill>
                  <a:schemeClr val="dk1"/>
                </a:solidFill>
                <a:highlight>
                  <a:srgbClr val="FDFDFD"/>
                </a:highlight>
              </a:rPr>
              <a:t>Samsung, LG, and Apple</a:t>
            </a:r>
            <a:endParaRPr sz="1300"/>
          </a:p>
        </p:txBody>
      </p:sp>
      <p:sp>
        <p:nvSpPr>
          <p:cNvPr id="308" name="Google Shape;308;g1b4fbcbcb83_0_670"/>
          <p:cNvSpPr txBox="1"/>
          <p:nvPr/>
        </p:nvSpPr>
        <p:spPr>
          <a:xfrm>
            <a:off x="3750975" y="3734200"/>
            <a:ext cx="2637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chemeClr val="dk1"/>
                </a:solidFill>
                <a:highlight>
                  <a:srgbClr val="FDFDFD"/>
                </a:highlight>
              </a:rPr>
              <a:t>Five products from two manufacturers: </a:t>
            </a:r>
            <a:endParaRPr sz="1300">
              <a:solidFill>
                <a:schemeClr val="dk1"/>
              </a:solidFill>
              <a:highlight>
                <a:srgbClr val="FDFDFD"/>
              </a:highlight>
            </a:endParaRPr>
          </a:p>
          <a:p>
            <a:pPr indent="0" lvl="0" marL="0" rtl="0" algn="l">
              <a:spcBef>
                <a:spcPts val="0"/>
              </a:spcBef>
              <a:spcAft>
                <a:spcPts val="0"/>
              </a:spcAft>
              <a:buNone/>
            </a:pPr>
            <a:r>
              <a:rPr lang="ko-KR" sz="1300">
                <a:solidFill>
                  <a:schemeClr val="dk1"/>
                </a:solidFill>
                <a:highlight>
                  <a:srgbClr val="FDFDFD"/>
                </a:highlight>
              </a:rPr>
              <a:t>Samsung and Apple</a:t>
            </a:r>
            <a:endParaRPr sz="1300"/>
          </a:p>
        </p:txBody>
      </p:sp>
      <p:sp>
        <p:nvSpPr>
          <p:cNvPr id="309" name="Google Shape;309;g1b4fbcbcb83_0_670"/>
          <p:cNvSpPr txBox="1"/>
          <p:nvPr/>
        </p:nvSpPr>
        <p:spPr>
          <a:xfrm>
            <a:off x="6440650" y="3734200"/>
            <a:ext cx="2637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chemeClr val="dk1"/>
                </a:solidFill>
                <a:highlight>
                  <a:srgbClr val="FDFDFD"/>
                </a:highlight>
              </a:rPr>
              <a:t>Four products from two manufacturers: </a:t>
            </a:r>
            <a:endParaRPr sz="1300">
              <a:solidFill>
                <a:schemeClr val="dk1"/>
              </a:solidFill>
              <a:highlight>
                <a:srgbClr val="FDFDFD"/>
              </a:highlight>
            </a:endParaRPr>
          </a:p>
          <a:p>
            <a:pPr indent="0" lvl="0" marL="0" rtl="0" algn="l">
              <a:spcBef>
                <a:spcPts val="0"/>
              </a:spcBef>
              <a:spcAft>
                <a:spcPts val="0"/>
              </a:spcAft>
              <a:buNone/>
            </a:pPr>
            <a:r>
              <a:rPr lang="ko-KR" sz="1300">
                <a:solidFill>
                  <a:schemeClr val="dk1"/>
                </a:solidFill>
                <a:highlight>
                  <a:srgbClr val="FDFDFD"/>
                </a:highlight>
              </a:rPr>
              <a:t>Samsung and Apple</a:t>
            </a:r>
            <a:endParaRPr sz="1300"/>
          </a:p>
        </p:txBody>
      </p:sp>
      <p:sp>
        <p:nvSpPr>
          <p:cNvPr id="310" name="Google Shape;310;g1b4fbcbcb83_0_670"/>
          <p:cNvSpPr txBox="1"/>
          <p:nvPr/>
        </p:nvSpPr>
        <p:spPr>
          <a:xfrm>
            <a:off x="1280110" y="5135497"/>
            <a:ext cx="65838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ko-KR" sz="2000">
                <a:solidFill>
                  <a:schemeClr val="dk1"/>
                </a:solidFill>
                <a:highlight>
                  <a:srgbClr val="FDFDFD"/>
                </a:highlight>
              </a:rPr>
              <a:t> Data primarily consolidated into a single spreadsheet and saved as csv files, which are then configured to work with MySQL</a:t>
            </a:r>
            <a:endParaRPr i="0" sz="2000" u="none" cap="none" strike="noStrike">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g1b4fbcbcb83_0_688"/>
          <p:cNvGrpSpPr/>
          <p:nvPr/>
        </p:nvGrpSpPr>
        <p:grpSpPr>
          <a:xfrm>
            <a:off x="688488" y="679031"/>
            <a:ext cx="9323052" cy="400200"/>
            <a:chOff x="688488" y="679031"/>
            <a:chExt cx="9323052" cy="400200"/>
          </a:xfrm>
        </p:grpSpPr>
        <p:sp>
          <p:nvSpPr>
            <p:cNvPr id="316" name="Google Shape;316;g1b4fbcbcb83_0_688"/>
            <p:cNvSpPr txBox="1"/>
            <p:nvPr/>
          </p:nvSpPr>
          <p:spPr>
            <a:xfrm>
              <a:off x="7559040" y="679031"/>
              <a:ext cx="245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17" name="Google Shape;317;g1b4fbcbcb83_0_688"/>
            <p:cNvSpPr txBox="1"/>
            <p:nvPr/>
          </p:nvSpPr>
          <p:spPr>
            <a:xfrm>
              <a:off x="688488"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0070C0"/>
                  </a:solidFill>
                </a:rPr>
                <a:t>04. CSV Dataset</a:t>
              </a:r>
              <a:endParaRPr b="0" i="0" sz="2000" u="none" cap="none" strike="noStrike">
                <a:solidFill>
                  <a:srgbClr val="0070C0"/>
                </a:solidFill>
                <a:latin typeface="Arial"/>
                <a:ea typeface="Arial"/>
                <a:cs typeface="Arial"/>
                <a:sym typeface="Arial"/>
              </a:endParaRPr>
            </a:p>
          </p:txBody>
        </p:sp>
      </p:grpSp>
      <p:cxnSp>
        <p:nvCxnSpPr>
          <p:cNvPr id="318" name="Google Shape;318;g1b4fbcbcb83_0_688"/>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pic>
        <p:nvPicPr>
          <p:cNvPr id="319" name="Google Shape;319;g1b4fbcbcb83_0_688"/>
          <p:cNvPicPr preferRelativeResize="0"/>
          <p:nvPr/>
        </p:nvPicPr>
        <p:blipFill>
          <a:blip r:embed="rId3">
            <a:alphaModFix/>
          </a:blip>
          <a:stretch>
            <a:fillRect/>
          </a:stretch>
        </p:blipFill>
        <p:spPr>
          <a:xfrm>
            <a:off x="947425" y="1607046"/>
            <a:ext cx="3660463" cy="2627907"/>
          </a:xfrm>
          <a:prstGeom prst="rect">
            <a:avLst/>
          </a:prstGeom>
          <a:noFill/>
          <a:ln>
            <a:noFill/>
          </a:ln>
        </p:spPr>
      </p:pic>
      <p:pic>
        <p:nvPicPr>
          <p:cNvPr id="320" name="Google Shape;320;g1b4fbcbcb83_0_688"/>
          <p:cNvPicPr preferRelativeResize="0"/>
          <p:nvPr/>
        </p:nvPicPr>
        <p:blipFill>
          <a:blip r:embed="rId4">
            <a:alphaModFix/>
          </a:blip>
          <a:stretch>
            <a:fillRect/>
          </a:stretch>
        </p:blipFill>
        <p:spPr>
          <a:xfrm>
            <a:off x="4886976" y="1590725"/>
            <a:ext cx="3539299" cy="2660526"/>
          </a:xfrm>
          <a:prstGeom prst="rect">
            <a:avLst/>
          </a:prstGeom>
          <a:noFill/>
          <a:ln>
            <a:noFill/>
          </a:ln>
        </p:spPr>
      </p:pic>
      <p:pic>
        <p:nvPicPr>
          <p:cNvPr id="321" name="Google Shape;321;g1b4fbcbcb83_0_688"/>
          <p:cNvPicPr preferRelativeResize="0"/>
          <p:nvPr/>
        </p:nvPicPr>
        <p:blipFill rotWithShape="1">
          <a:blip r:embed="rId5">
            <a:alphaModFix/>
          </a:blip>
          <a:srcRect b="49733" l="0" r="-908" t="0"/>
          <a:stretch/>
        </p:blipFill>
        <p:spPr>
          <a:xfrm>
            <a:off x="1272050" y="4443150"/>
            <a:ext cx="6688999" cy="206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g1b5356d316b_0_179"/>
          <p:cNvGrpSpPr/>
          <p:nvPr/>
        </p:nvGrpSpPr>
        <p:grpSpPr>
          <a:xfrm>
            <a:off x="688508" y="679025"/>
            <a:ext cx="9323032" cy="400206"/>
            <a:chOff x="688508" y="679025"/>
            <a:chExt cx="9323032" cy="400206"/>
          </a:xfrm>
        </p:grpSpPr>
        <p:sp>
          <p:nvSpPr>
            <p:cNvPr id="327" name="Google Shape;327;g1b5356d316b_0_179"/>
            <p:cNvSpPr txBox="1"/>
            <p:nvPr/>
          </p:nvSpPr>
          <p:spPr>
            <a:xfrm>
              <a:off x="7559040" y="679031"/>
              <a:ext cx="245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28" name="Google Shape;328;g1b5356d316b_0_179"/>
            <p:cNvSpPr txBox="1"/>
            <p:nvPr/>
          </p:nvSpPr>
          <p:spPr>
            <a:xfrm>
              <a:off x="688508" y="679025"/>
              <a:ext cx="5739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0070C0"/>
                  </a:solidFill>
                </a:rPr>
                <a:t>04. MySQL Entity Relationship Diagram</a:t>
              </a:r>
              <a:endParaRPr b="0" i="0" sz="2000" u="none" cap="none" strike="noStrike">
                <a:solidFill>
                  <a:srgbClr val="0070C0"/>
                </a:solidFill>
                <a:latin typeface="Arial"/>
                <a:ea typeface="Arial"/>
                <a:cs typeface="Arial"/>
                <a:sym typeface="Arial"/>
              </a:endParaRPr>
            </a:p>
          </p:txBody>
        </p:sp>
      </p:grpSp>
      <p:cxnSp>
        <p:nvCxnSpPr>
          <p:cNvPr id="329" name="Google Shape;329;g1b5356d316b_0_179"/>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pic>
        <p:nvPicPr>
          <p:cNvPr id="330" name="Google Shape;330;g1b5356d316b_0_179"/>
          <p:cNvPicPr preferRelativeResize="0"/>
          <p:nvPr/>
        </p:nvPicPr>
        <p:blipFill>
          <a:blip r:embed="rId3">
            <a:alphaModFix/>
          </a:blip>
          <a:stretch>
            <a:fillRect/>
          </a:stretch>
        </p:blipFill>
        <p:spPr>
          <a:xfrm>
            <a:off x="1261337" y="1257576"/>
            <a:ext cx="6621324" cy="4861050"/>
          </a:xfrm>
          <a:prstGeom prst="rect">
            <a:avLst/>
          </a:prstGeom>
          <a:noFill/>
          <a:ln>
            <a:noFill/>
          </a:ln>
        </p:spPr>
      </p:pic>
      <p:sp>
        <p:nvSpPr>
          <p:cNvPr id="331" name="Google Shape;331;g1b5356d316b_0_179"/>
          <p:cNvSpPr txBox="1"/>
          <p:nvPr/>
        </p:nvSpPr>
        <p:spPr>
          <a:xfrm>
            <a:off x="1144187" y="6207800"/>
            <a:ext cx="68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Entity Relationship Diagram of four tables with unique primary keys and foreign keys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5" name="Shape 335"/>
        <p:cNvGrpSpPr/>
        <p:nvPr/>
      </p:nvGrpSpPr>
      <p:grpSpPr>
        <a:xfrm>
          <a:off x="0" y="0"/>
          <a:ext cx="0" cy="0"/>
          <a:chOff x="0" y="0"/>
          <a:chExt cx="0" cy="0"/>
        </a:xfrm>
      </p:grpSpPr>
      <p:sp>
        <p:nvSpPr>
          <p:cNvPr id="336" name="Google Shape;336;g1b4fbcbcb83_0_742"/>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7" name="Google Shape;337;g1b4fbcbcb83_0_742"/>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338" name="Google Shape;338;g1b4fbcbcb83_0_742"/>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Database Workloads</a:t>
            </a:r>
            <a:endParaRPr b="0" i="0" sz="1400" u="none" cap="none" strike="noStrike">
              <a:solidFill>
                <a:srgbClr val="000000"/>
              </a:solidFill>
              <a:latin typeface="Arial"/>
              <a:ea typeface="Arial"/>
              <a:cs typeface="Arial"/>
              <a:sym typeface="Arial"/>
            </a:endParaRPr>
          </a:p>
        </p:txBody>
      </p:sp>
      <p:sp>
        <p:nvSpPr>
          <p:cNvPr id="339" name="Google Shape;339;g1b4fbcbcb83_0_742"/>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510"/>
            </a:srgbClr>
          </a:solidFill>
          <a:ln cap="rnd" cmpd="sng" w="44450">
            <a:solidFill>
              <a:srgbClr val="FFFFFF">
                <a:alpha val="7451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g1b4fbcbcb83_0_742"/>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1b4fbcbcb83_0_70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346" name="Google Shape;346;g1b4fbcbcb83_0_706"/>
          <p:cNvGrpSpPr/>
          <p:nvPr/>
        </p:nvGrpSpPr>
        <p:grpSpPr>
          <a:xfrm>
            <a:off x="688506" y="679025"/>
            <a:ext cx="9323014" cy="708000"/>
            <a:chOff x="688506" y="679025"/>
            <a:chExt cx="9323014" cy="708000"/>
          </a:xfrm>
        </p:grpSpPr>
        <p:sp>
          <p:nvSpPr>
            <p:cNvPr id="347" name="Google Shape;347;g1b4fbcbcb83_0_706"/>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48" name="Google Shape;348;g1b4fbcbcb83_0_706"/>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5</a:t>
              </a:r>
              <a:r>
                <a:rPr b="0" i="0" lang="ko-KR" sz="2000" u="none" cap="none" strike="noStrike">
                  <a:solidFill>
                    <a:srgbClr val="0070C0"/>
                  </a:solidFill>
                  <a:latin typeface="Arial"/>
                  <a:ea typeface="Arial"/>
                  <a:cs typeface="Arial"/>
                  <a:sym typeface="Arial"/>
                </a:rPr>
                <a:t>. </a:t>
              </a:r>
              <a:r>
                <a:rPr lang="ko-KR" sz="2000">
                  <a:solidFill>
                    <a:srgbClr val="0070C0"/>
                  </a:solidFill>
                </a:rPr>
                <a:t>Database Workloads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349" name="Google Shape;349;g1b4fbcbcb83_0_706"/>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350" name="Google Shape;350;g1b4fbcbcb83_0_706"/>
          <p:cNvSpPr txBox="1"/>
          <p:nvPr/>
        </p:nvSpPr>
        <p:spPr>
          <a:xfrm>
            <a:off x="3987125" y="2756850"/>
            <a:ext cx="4872900" cy="2538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i="1" lang="ko-KR">
                <a:solidFill>
                  <a:schemeClr val="dk1"/>
                </a:solidFill>
                <a:highlight>
                  <a:srgbClr val="FDFDFD"/>
                </a:highlight>
              </a:rPr>
              <a:t>• </a:t>
            </a:r>
            <a:r>
              <a:rPr i="1" lang="ko-KR">
                <a:solidFill>
                  <a:schemeClr val="dk1"/>
                </a:solidFill>
              </a:rPr>
              <a:t>INSERT INTO teamdb9.user_table VALUES (35, 'Sangwoo Heo', ‘2022-12-12’, 11074, ‘맥북 에어’);</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ko-KR">
                <a:solidFill>
                  <a:schemeClr val="dk1"/>
                </a:solidFill>
                <a:highlight>
                  <a:srgbClr val="FDFDFD"/>
                </a:highlight>
              </a:rPr>
              <a:t>• </a:t>
            </a:r>
            <a:r>
              <a:rPr i="1" lang="ko-KR">
                <a:solidFill>
                  <a:schemeClr val="dk1"/>
                </a:solidFill>
              </a:rPr>
              <a:t>INSERT INTO teamdb9.review_table VALUES (7, ’Apple 2022 맥북 에어, 실버, M2 8코어, GPU 8코어, 256GB, 8GB, 30W, 한글’, ‘맥북 에어’, '쿠팡답게 칼배송입이다 미드나잇과 스그중 무엇을 살까 고민하다 미드나잇을 케이스 씌우고 쓰기로했습니다 지문때문에 케이스는 필수이며 실물은 무지무지 이쁩니다 미드나잇 쓰실분은 꼭 케이스도 쓰시길..', 5);</a:t>
            </a:r>
            <a:endParaRPr i="1">
              <a:solidFill>
                <a:schemeClr val="dk1"/>
              </a:solidFill>
            </a:endParaRPr>
          </a:p>
        </p:txBody>
      </p:sp>
      <p:sp>
        <p:nvSpPr>
          <p:cNvPr id="351" name="Google Shape;351;g1b4fbcbcb83_0_706"/>
          <p:cNvSpPr txBox="1"/>
          <p:nvPr/>
        </p:nvSpPr>
        <p:spPr>
          <a:xfrm>
            <a:off x="786719" y="1896331"/>
            <a:ext cx="5039700" cy="307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i="1" lang="ko-KR">
                <a:solidFill>
                  <a:srgbClr val="C00000"/>
                </a:solidFill>
              </a:rPr>
              <a:t>: </a:t>
            </a:r>
            <a:r>
              <a:rPr i="1" lang="ko-KR">
                <a:solidFill>
                  <a:srgbClr val="C00000"/>
                </a:solidFill>
              </a:rPr>
              <a:t>INSERT INTO user_table, review_table</a:t>
            </a:r>
            <a:endParaRPr i="1" u="none" cap="none" strike="noStrike">
              <a:solidFill>
                <a:srgbClr val="C00000"/>
              </a:solidFill>
            </a:endParaRPr>
          </a:p>
        </p:txBody>
      </p:sp>
      <p:sp>
        <p:nvSpPr>
          <p:cNvPr id="352" name="Google Shape;352;g1b4fbcbcb83_0_706"/>
          <p:cNvSpPr/>
          <p:nvPr/>
        </p:nvSpPr>
        <p:spPr>
          <a:xfrm>
            <a:off x="785150" y="1459575"/>
            <a:ext cx="4777500" cy="3651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b4fbcbcb83_0_706"/>
          <p:cNvSpPr txBox="1"/>
          <p:nvPr/>
        </p:nvSpPr>
        <p:spPr>
          <a:xfrm>
            <a:off x="871325" y="1448200"/>
            <a:ext cx="52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highlight>
                  <a:srgbClr val="FDFDFD"/>
                </a:highlight>
              </a:rPr>
              <a:t>OLTP(Update DB when our user added a new review)</a:t>
            </a:r>
            <a:endParaRPr b="1"/>
          </a:p>
        </p:txBody>
      </p:sp>
      <p:pic>
        <p:nvPicPr>
          <p:cNvPr id="354" name="Google Shape;354;g1b4fbcbcb83_0_706"/>
          <p:cNvPicPr preferRelativeResize="0"/>
          <p:nvPr/>
        </p:nvPicPr>
        <p:blipFill>
          <a:blip r:embed="rId3">
            <a:alphaModFix/>
          </a:blip>
          <a:stretch>
            <a:fillRect/>
          </a:stretch>
        </p:blipFill>
        <p:spPr>
          <a:xfrm>
            <a:off x="871319" y="2640850"/>
            <a:ext cx="2756904" cy="266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b4fbcbcb83_0_71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360" name="Google Shape;360;g1b4fbcbcb83_0_717"/>
          <p:cNvGrpSpPr/>
          <p:nvPr/>
        </p:nvGrpSpPr>
        <p:grpSpPr>
          <a:xfrm>
            <a:off x="688506" y="679025"/>
            <a:ext cx="9323014" cy="708000"/>
            <a:chOff x="688506" y="679025"/>
            <a:chExt cx="9323014" cy="708000"/>
          </a:xfrm>
        </p:grpSpPr>
        <p:sp>
          <p:nvSpPr>
            <p:cNvPr id="361" name="Google Shape;361;g1b4fbcbcb83_0_717"/>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62" name="Google Shape;362;g1b4fbcbcb83_0_717"/>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5</a:t>
              </a:r>
              <a:r>
                <a:rPr b="0" i="0" lang="ko-KR" sz="2000" u="none" cap="none" strike="noStrike">
                  <a:solidFill>
                    <a:srgbClr val="0070C0"/>
                  </a:solidFill>
                  <a:latin typeface="Arial"/>
                  <a:ea typeface="Arial"/>
                  <a:cs typeface="Arial"/>
                  <a:sym typeface="Arial"/>
                </a:rPr>
                <a:t>. </a:t>
              </a:r>
              <a:r>
                <a:rPr lang="ko-KR" sz="2000">
                  <a:solidFill>
                    <a:srgbClr val="0070C0"/>
                  </a:solidFill>
                </a:rPr>
                <a:t>Database Workloads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363" name="Google Shape;363;g1b4fbcbcb83_0_717"/>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364" name="Google Shape;364;g1b4fbcbcb83_0_717"/>
          <p:cNvSpPr txBox="1"/>
          <p:nvPr/>
        </p:nvSpPr>
        <p:spPr>
          <a:xfrm>
            <a:off x="862926" y="5188125"/>
            <a:ext cx="6137400" cy="777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latin typeface="Microsoft Yahei"/>
                <a:ea typeface="Microsoft Yahei"/>
                <a:cs typeface="Microsoft Yahei"/>
                <a:sym typeface="Microsoft Yahei"/>
              </a:rPr>
              <a:t>• </a:t>
            </a:r>
            <a:r>
              <a:rPr lang="ko-KR" sz="1350">
                <a:solidFill>
                  <a:schemeClr val="dk1"/>
                </a:solidFill>
                <a:highlight>
                  <a:srgbClr val="FDFDFD"/>
                </a:highlight>
                <a:latin typeface="Microsoft Yahei"/>
                <a:ea typeface="Microsoft Yahei"/>
                <a:cs typeface="Microsoft Yahei"/>
                <a:sym typeface="Microsoft Yahei"/>
              </a:rPr>
              <a:t>When a product name is entered, the product review data is processed to enable word cloud, positive/negative classification, keyword classification, and YouTube link search</a:t>
            </a:r>
            <a:endParaRPr sz="1500">
              <a:solidFill>
                <a:schemeClr val="dk1"/>
              </a:solidFill>
            </a:endParaRPr>
          </a:p>
        </p:txBody>
      </p:sp>
      <p:sp>
        <p:nvSpPr>
          <p:cNvPr id="365" name="Google Shape;365;g1b4fbcbcb83_0_717"/>
          <p:cNvSpPr txBox="1"/>
          <p:nvPr/>
        </p:nvSpPr>
        <p:spPr>
          <a:xfrm>
            <a:off x="786728" y="1896325"/>
            <a:ext cx="7629900" cy="752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i="1" lang="ko-KR" sz="1300">
                <a:solidFill>
                  <a:srgbClr val="C00000"/>
                </a:solidFill>
              </a:rPr>
              <a:t>: </a:t>
            </a:r>
            <a:r>
              <a:rPr i="1" lang="ko-KR" sz="1300">
                <a:solidFill>
                  <a:srgbClr val="C00000"/>
                </a:solidFill>
              </a:rPr>
              <a:t>f’SELECT r.review FROM review_table r WHERE r.condensed_name = {search}’</a:t>
            </a:r>
            <a:endParaRPr i="1" sz="1300">
              <a:solidFill>
                <a:srgbClr val="C00000"/>
              </a:solidFill>
            </a:endParaRPr>
          </a:p>
          <a:p>
            <a:pPr indent="0" lvl="0" marL="0" rtl="0" algn="l">
              <a:lnSpc>
                <a:spcPct val="115000"/>
              </a:lnSpc>
              <a:spcBef>
                <a:spcPts val="0"/>
              </a:spcBef>
              <a:spcAft>
                <a:spcPts val="0"/>
              </a:spcAft>
              <a:buClr>
                <a:schemeClr val="dk1"/>
              </a:buClr>
              <a:buSzPts val="1100"/>
              <a:buFont typeface="Arial"/>
              <a:buNone/>
            </a:pPr>
            <a:r>
              <a:t/>
            </a:r>
            <a:endParaRPr i="1" sz="1300">
              <a:solidFill>
                <a:srgbClr val="C00000"/>
              </a:solidFill>
            </a:endParaRPr>
          </a:p>
          <a:p>
            <a:pPr indent="0" lvl="0" marL="0" rtl="0" algn="l">
              <a:lnSpc>
                <a:spcPct val="115000"/>
              </a:lnSpc>
              <a:spcBef>
                <a:spcPts val="0"/>
              </a:spcBef>
              <a:spcAft>
                <a:spcPts val="0"/>
              </a:spcAft>
              <a:buClr>
                <a:schemeClr val="dk1"/>
              </a:buClr>
              <a:buSzPts val="1100"/>
              <a:buFont typeface="Arial"/>
              <a:buNone/>
            </a:pPr>
            <a:r>
              <a:t/>
            </a:r>
            <a:endParaRPr i="1" sz="1300">
              <a:solidFill>
                <a:srgbClr val="C00000"/>
              </a:solidFill>
            </a:endParaRPr>
          </a:p>
        </p:txBody>
      </p:sp>
      <p:sp>
        <p:nvSpPr>
          <p:cNvPr id="366" name="Google Shape;366;g1b4fbcbcb83_0_717"/>
          <p:cNvSpPr/>
          <p:nvPr/>
        </p:nvSpPr>
        <p:spPr>
          <a:xfrm>
            <a:off x="785150" y="1459575"/>
            <a:ext cx="870600" cy="4002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b4fbcbcb83_0_717"/>
          <p:cNvSpPr txBox="1"/>
          <p:nvPr/>
        </p:nvSpPr>
        <p:spPr>
          <a:xfrm>
            <a:off x="871325" y="1448200"/>
            <a:ext cx="4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highlight>
                  <a:srgbClr val="FDFDFD"/>
                </a:highlight>
              </a:rPr>
              <a:t>OLAP</a:t>
            </a:r>
            <a:endParaRPr b="1"/>
          </a:p>
        </p:txBody>
      </p:sp>
      <p:pic>
        <p:nvPicPr>
          <p:cNvPr id="368" name="Google Shape;368;g1b4fbcbcb83_0_717"/>
          <p:cNvPicPr preferRelativeResize="0"/>
          <p:nvPr/>
        </p:nvPicPr>
        <p:blipFill>
          <a:blip r:embed="rId3">
            <a:alphaModFix/>
          </a:blip>
          <a:stretch>
            <a:fillRect/>
          </a:stretch>
        </p:blipFill>
        <p:spPr>
          <a:xfrm>
            <a:off x="955950" y="2263278"/>
            <a:ext cx="4142525" cy="269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b5356d316b_0_20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374" name="Google Shape;374;g1b5356d316b_0_202"/>
          <p:cNvGrpSpPr/>
          <p:nvPr/>
        </p:nvGrpSpPr>
        <p:grpSpPr>
          <a:xfrm>
            <a:off x="688506" y="679025"/>
            <a:ext cx="9323014" cy="708000"/>
            <a:chOff x="688506" y="679025"/>
            <a:chExt cx="9323014" cy="708000"/>
          </a:xfrm>
        </p:grpSpPr>
        <p:sp>
          <p:nvSpPr>
            <p:cNvPr id="375" name="Google Shape;375;g1b5356d316b_0_202"/>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76" name="Google Shape;376;g1b5356d316b_0_202"/>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5</a:t>
              </a:r>
              <a:r>
                <a:rPr b="0" i="0" lang="ko-KR" sz="2000" u="none" cap="none" strike="noStrike">
                  <a:solidFill>
                    <a:srgbClr val="0070C0"/>
                  </a:solidFill>
                  <a:latin typeface="Arial"/>
                  <a:ea typeface="Arial"/>
                  <a:cs typeface="Arial"/>
                  <a:sym typeface="Arial"/>
                </a:rPr>
                <a:t>. </a:t>
              </a:r>
              <a:r>
                <a:rPr lang="ko-KR" sz="2000">
                  <a:solidFill>
                    <a:srgbClr val="0070C0"/>
                  </a:solidFill>
                </a:rPr>
                <a:t>Database Workloads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377" name="Google Shape;377;g1b5356d316b_0_202"/>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378" name="Google Shape;378;g1b5356d316b_0_202"/>
          <p:cNvSpPr txBox="1"/>
          <p:nvPr/>
        </p:nvSpPr>
        <p:spPr>
          <a:xfrm>
            <a:off x="786728" y="1896325"/>
            <a:ext cx="7629900" cy="982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i="1" lang="ko-KR" sz="1300">
                <a:solidFill>
                  <a:srgbClr val="C00000"/>
                </a:solidFill>
              </a:rPr>
              <a:t>: </a:t>
            </a:r>
            <a:r>
              <a:rPr i="1" lang="ko-KR" sz="1300">
                <a:solidFill>
                  <a:srgbClr val="C00000"/>
                </a:solidFill>
              </a:rPr>
              <a:t>SELECT r.condensed_name, r.review FROM review_table r JOIN user_table u ON u.review_id = r.review_id ORDER BY u.datetime DESC LIMIT 7</a:t>
            </a:r>
            <a:endParaRPr i="1" sz="1300">
              <a:solidFill>
                <a:srgbClr val="C00000"/>
              </a:solidFill>
            </a:endParaRPr>
          </a:p>
          <a:p>
            <a:pPr indent="0" lvl="0" marL="0" rtl="0" algn="l">
              <a:lnSpc>
                <a:spcPct val="115000"/>
              </a:lnSpc>
              <a:spcBef>
                <a:spcPts val="0"/>
              </a:spcBef>
              <a:spcAft>
                <a:spcPts val="0"/>
              </a:spcAft>
              <a:buClr>
                <a:schemeClr val="dk1"/>
              </a:buClr>
              <a:buSzPts val="1100"/>
              <a:buFont typeface="Arial"/>
              <a:buNone/>
            </a:pPr>
            <a:r>
              <a:t/>
            </a:r>
            <a:endParaRPr i="1" sz="1300">
              <a:solidFill>
                <a:srgbClr val="C00000"/>
              </a:solidFill>
            </a:endParaRPr>
          </a:p>
          <a:p>
            <a:pPr indent="0" lvl="0" marL="0" rtl="0" algn="l">
              <a:lnSpc>
                <a:spcPct val="115000"/>
              </a:lnSpc>
              <a:spcBef>
                <a:spcPts val="0"/>
              </a:spcBef>
              <a:spcAft>
                <a:spcPts val="0"/>
              </a:spcAft>
              <a:buClr>
                <a:schemeClr val="dk1"/>
              </a:buClr>
              <a:buSzPts val="1100"/>
              <a:buFont typeface="Arial"/>
              <a:buNone/>
            </a:pPr>
            <a:r>
              <a:t/>
            </a:r>
            <a:endParaRPr i="1" sz="1300">
              <a:solidFill>
                <a:srgbClr val="C00000"/>
              </a:solidFill>
            </a:endParaRPr>
          </a:p>
        </p:txBody>
      </p:sp>
      <p:sp>
        <p:nvSpPr>
          <p:cNvPr id="379" name="Google Shape;379;g1b5356d316b_0_202"/>
          <p:cNvSpPr/>
          <p:nvPr/>
        </p:nvSpPr>
        <p:spPr>
          <a:xfrm>
            <a:off x="785150" y="1459575"/>
            <a:ext cx="870600" cy="4002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b5356d316b_0_202"/>
          <p:cNvSpPr txBox="1"/>
          <p:nvPr/>
        </p:nvSpPr>
        <p:spPr>
          <a:xfrm>
            <a:off x="871325" y="1448200"/>
            <a:ext cx="4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highlight>
                  <a:srgbClr val="FDFDFD"/>
                </a:highlight>
              </a:rPr>
              <a:t>OLAP</a:t>
            </a:r>
            <a:endParaRPr b="1"/>
          </a:p>
        </p:txBody>
      </p:sp>
      <p:sp>
        <p:nvSpPr>
          <p:cNvPr id="381" name="Google Shape;381;g1b5356d316b_0_202"/>
          <p:cNvSpPr txBox="1"/>
          <p:nvPr/>
        </p:nvSpPr>
        <p:spPr>
          <a:xfrm>
            <a:off x="862926" y="2615750"/>
            <a:ext cx="6137400" cy="323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highlight>
                  <a:srgbClr val="FDFDFD"/>
                </a:highlight>
              </a:rPr>
              <a:t>• View the 7 most recently written reviews</a:t>
            </a:r>
            <a:endParaRPr sz="1500">
              <a:solidFill>
                <a:schemeClr val="dk1"/>
              </a:solidFill>
            </a:endParaRPr>
          </a:p>
        </p:txBody>
      </p:sp>
      <p:pic>
        <p:nvPicPr>
          <p:cNvPr id="382" name="Google Shape;382;g1b5356d316b_0_202"/>
          <p:cNvPicPr preferRelativeResize="0"/>
          <p:nvPr/>
        </p:nvPicPr>
        <p:blipFill>
          <a:blip r:embed="rId3">
            <a:alphaModFix/>
          </a:blip>
          <a:stretch>
            <a:fillRect/>
          </a:stretch>
        </p:blipFill>
        <p:spPr>
          <a:xfrm>
            <a:off x="1273100" y="3068175"/>
            <a:ext cx="3851975" cy="3288176"/>
          </a:xfrm>
          <a:prstGeom prst="rect">
            <a:avLst/>
          </a:prstGeom>
          <a:noFill/>
          <a:ln>
            <a:noFill/>
          </a:ln>
        </p:spPr>
      </p:pic>
      <p:sp>
        <p:nvSpPr>
          <p:cNvPr id="383" name="Google Shape;383;g1b5356d316b_0_202"/>
          <p:cNvSpPr/>
          <p:nvPr/>
        </p:nvSpPr>
        <p:spPr>
          <a:xfrm>
            <a:off x="1551700" y="5084625"/>
            <a:ext cx="3378900" cy="121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b5356d316b_0_22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389" name="Google Shape;389;g1b5356d316b_0_223"/>
          <p:cNvGrpSpPr/>
          <p:nvPr/>
        </p:nvGrpSpPr>
        <p:grpSpPr>
          <a:xfrm>
            <a:off x="688506" y="679025"/>
            <a:ext cx="9323014" cy="708000"/>
            <a:chOff x="688506" y="679025"/>
            <a:chExt cx="9323014" cy="708000"/>
          </a:xfrm>
        </p:grpSpPr>
        <p:sp>
          <p:nvSpPr>
            <p:cNvPr id="390" name="Google Shape;390;g1b5356d316b_0_223"/>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391" name="Google Shape;391;g1b5356d316b_0_223"/>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5</a:t>
              </a:r>
              <a:r>
                <a:rPr b="0" i="0" lang="ko-KR" sz="2000" u="none" cap="none" strike="noStrike">
                  <a:solidFill>
                    <a:srgbClr val="0070C0"/>
                  </a:solidFill>
                  <a:latin typeface="Arial"/>
                  <a:ea typeface="Arial"/>
                  <a:cs typeface="Arial"/>
                  <a:sym typeface="Arial"/>
                </a:rPr>
                <a:t>. </a:t>
              </a:r>
              <a:r>
                <a:rPr lang="ko-KR" sz="2000">
                  <a:solidFill>
                    <a:srgbClr val="0070C0"/>
                  </a:solidFill>
                </a:rPr>
                <a:t>Database Workloads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392" name="Google Shape;392;g1b5356d316b_0_223"/>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393" name="Google Shape;393;g1b5356d316b_0_223"/>
          <p:cNvSpPr txBox="1"/>
          <p:nvPr/>
        </p:nvSpPr>
        <p:spPr>
          <a:xfrm>
            <a:off x="786728" y="1896325"/>
            <a:ext cx="7629900" cy="982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i="1" lang="ko-KR" sz="1300">
                <a:solidFill>
                  <a:srgbClr val="C00000"/>
                </a:solidFill>
              </a:rPr>
              <a:t>: </a:t>
            </a:r>
            <a:r>
              <a:rPr i="1" lang="ko-KR" sz="1300">
                <a:solidFill>
                  <a:srgbClr val="C00000"/>
                </a:solidFill>
              </a:rPr>
              <a:t>SELECT r.condensed_name, p.product_image_link, COUNT(r.review_id) AS rcnt FROM review_table r JOIN user_table u ON u.review_id = r.review_id JOIN product_table p ON p.product_id = r.product_id GROUP BY r.condensed_name ORDER BY rcnt DESC LIMIT 3</a:t>
            </a:r>
            <a:endParaRPr i="1" sz="1300">
              <a:solidFill>
                <a:srgbClr val="C00000"/>
              </a:solidFill>
            </a:endParaRPr>
          </a:p>
          <a:p>
            <a:pPr indent="0" lvl="0" marL="0" rtl="0" algn="l">
              <a:lnSpc>
                <a:spcPct val="115000"/>
              </a:lnSpc>
              <a:spcBef>
                <a:spcPts val="0"/>
              </a:spcBef>
              <a:spcAft>
                <a:spcPts val="0"/>
              </a:spcAft>
              <a:buClr>
                <a:schemeClr val="dk1"/>
              </a:buClr>
              <a:buSzPts val="1100"/>
              <a:buFont typeface="Arial"/>
              <a:buNone/>
            </a:pPr>
            <a:r>
              <a:rPr i="1" lang="ko-KR" sz="1300">
                <a:solidFill>
                  <a:srgbClr val="C00000"/>
                </a:solidFill>
              </a:rPr>
              <a:t>WHERE u.datetime &gt; (Last day of Last month)</a:t>
            </a:r>
            <a:endParaRPr i="1" sz="1300">
              <a:solidFill>
                <a:srgbClr val="C00000"/>
              </a:solidFill>
            </a:endParaRPr>
          </a:p>
        </p:txBody>
      </p:sp>
      <p:sp>
        <p:nvSpPr>
          <p:cNvPr id="394" name="Google Shape;394;g1b5356d316b_0_223"/>
          <p:cNvSpPr/>
          <p:nvPr/>
        </p:nvSpPr>
        <p:spPr>
          <a:xfrm>
            <a:off x="785150" y="1459575"/>
            <a:ext cx="870600" cy="4002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b5356d316b_0_223"/>
          <p:cNvSpPr txBox="1"/>
          <p:nvPr/>
        </p:nvSpPr>
        <p:spPr>
          <a:xfrm>
            <a:off x="871325" y="1448200"/>
            <a:ext cx="4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solidFill>
                  <a:schemeClr val="dk1"/>
                </a:solidFill>
                <a:highlight>
                  <a:srgbClr val="FDFDFD"/>
                </a:highlight>
              </a:rPr>
              <a:t>OLAP</a:t>
            </a:r>
            <a:endParaRPr b="1"/>
          </a:p>
        </p:txBody>
      </p:sp>
      <p:sp>
        <p:nvSpPr>
          <p:cNvPr id="396" name="Google Shape;396;g1b5356d316b_0_223"/>
          <p:cNvSpPr txBox="1"/>
          <p:nvPr/>
        </p:nvSpPr>
        <p:spPr>
          <a:xfrm>
            <a:off x="5587325" y="3072950"/>
            <a:ext cx="2753100" cy="165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500">
                <a:solidFill>
                  <a:schemeClr val="dk1"/>
                </a:solidFill>
                <a:highlight>
                  <a:srgbClr val="FDFDFD"/>
                </a:highlight>
              </a:rPr>
              <a:t>• View the product names, images, and the number of registered reviews for the top three products with the highest number of reviews in the last month</a:t>
            </a:r>
            <a:endParaRPr sz="1500">
              <a:solidFill>
                <a:schemeClr val="dk1"/>
              </a:solidFill>
            </a:endParaRPr>
          </a:p>
        </p:txBody>
      </p:sp>
      <p:grpSp>
        <p:nvGrpSpPr>
          <p:cNvPr id="397" name="Google Shape;397;g1b5356d316b_0_223"/>
          <p:cNvGrpSpPr/>
          <p:nvPr/>
        </p:nvGrpSpPr>
        <p:grpSpPr>
          <a:xfrm>
            <a:off x="871325" y="3026502"/>
            <a:ext cx="4379550" cy="3464093"/>
            <a:chOff x="1273100" y="3068175"/>
            <a:chExt cx="4379550" cy="3288176"/>
          </a:xfrm>
        </p:grpSpPr>
        <p:pic>
          <p:nvPicPr>
            <p:cNvPr id="398" name="Google Shape;398;g1b5356d316b_0_223"/>
            <p:cNvPicPr preferRelativeResize="0"/>
            <p:nvPr/>
          </p:nvPicPr>
          <p:blipFill>
            <a:blip r:embed="rId3">
              <a:alphaModFix/>
            </a:blip>
            <a:stretch>
              <a:fillRect/>
            </a:stretch>
          </p:blipFill>
          <p:spPr>
            <a:xfrm>
              <a:off x="1273100" y="3068175"/>
              <a:ext cx="4379550" cy="3288176"/>
            </a:xfrm>
            <a:prstGeom prst="rect">
              <a:avLst/>
            </a:prstGeom>
            <a:noFill/>
            <a:ln>
              <a:noFill/>
            </a:ln>
          </p:spPr>
        </p:pic>
        <p:sp>
          <p:nvSpPr>
            <p:cNvPr id="399" name="Google Shape;399;g1b5356d316b_0_223"/>
            <p:cNvSpPr/>
            <p:nvPr/>
          </p:nvSpPr>
          <p:spPr>
            <a:xfrm>
              <a:off x="1551700" y="3636825"/>
              <a:ext cx="3733800" cy="1406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g1b4fbcbcb83_0_558"/>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1" name="Google Shape;111;g1b4fbcbcb83_0_558"/>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112" name="Google Shape;112;g1b4fbcbcb83_0_558"/>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Motivation / Background</a:t>
            </a:r>
            <a:endParaRPr b="0" i="0" sz="1400" u="none" cap="none" strike="noStrike">
              <a:solidFill>
                <a:srgbClr val="000000"/>
              </a:solidFill>
              <a:latin typeface="Arial"/>
              <a:ea typeface="Arial"/>
              <a:cs typeface="Arial"/>
              <a:sym typeface="Arial"/>
            </a:endParaRPr>
          </a:p>
        </p:txBody>
      </p:sp>
      <p:sp>
        <p:nvSpPr>
          <p:cNvPr id="113" name="Google Shape;113;g1b4fbcbcb83_0_558"/>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510"/>
            </a:srgbClr>
          </a:solidFill>
          <a:ln cap="rnd" cmpd="sng" w="44450">
            <a:solidFill>
              <a:srgbClr val="FFFFFF">
                <a:alpha val="7451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g1b4fbcbcb83_0_558"/>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3" name="Shape 403"/>
        <p:cNvGrpSpPr/>
        <p:nvPr/>
      </p:nvGrpSpPr>
      <p:grpSpPr>
        <a:xfrm>
          <a:off x="0" y="0"/>
          <a:ext cx="0" cy="0"/>
          <a:chOff x="0" y="0"/>
          <a:chExt cx="0" cy="0"/>
        </a:xfrm>
      </p:grpSpPr>
      <p:sp>
        <p:nvSpPr>
          <p:cNvPr id="404" name="Google Shape;404;g1b5356d316b_0_189"/>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05" name="Google Shape;405;g1b5356d316b_0_189"/>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406" name="Google Shape;406;g1b5356d316b_0_189"/>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Data Modeling</a:t>
            </a:r>
            <a:endParaRPr b="0" i="0" sz="1400" u="none" cap="none" strike="noStrike">
              <a:solidFill>
                <a:srgbClr val="000000"/>
              </a:solidFill>
              <a:latin typeface="Arial"/>
              <a:ea typeface="Arial"/>
              <a:cs typeface="Arial"/>
              <a:sym typeface="Arial"/>
            </a:endParaRPr>
          </a:p>
        </p:txBody>
      </p:sp>
      <p:sp>
        <p:nvSpPr>
          <p:cNvPr id="407" name="Google Shape;407;g1b5356d316b_0_189"/>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510"/>
            </a:srgbClr>
          </a:solidFill>
          <a:ln cap="rnd" cmpd="sng" w="44450">
            <a:solidFill>
              <a:srgbClr val="FFFFFF">
                <a:alpha val="7451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1b5356d316b_0_18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b522fd23a6_0_3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414" name="Google Shape;414;g1b522fd23a6_0_33"/>
          <p:cNvGrpSpPr/>
          <p:nvPr/>
        </p:nvGrpSpPr>
        <p:grpSpPr>
          <a:xfrm>
            <a:off x="688506" y="679025"/>
            <a:ext cx="9323014" cy="708000"/>
            <a:chOff x="688506" y="679025"/>
            <a:chExt cx="9323014" cy="708000"/>
          </a:xfrm>
        </p:grpSpPr>
        <p:sp>
          <p:nvSpPr>
            <p:cNvPr id="415" name="Google Shape;415;g1b522fd23a6_0_33"/>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416" name="Google Shape;416;g1b522fd23a6_0_33"/>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6</a:t>
              </a:r>
              <a:r>
                <a:rPr b="0" i="0" lang="ko-KR" sz="2000" u="none" cap="none" strike="noStrike">
                  <a:solidFill>
                    <a:srgbClr val="0070C0"/>
                  </a:solidFill>
                  <a:latin typeface="Arial"/>
                  <a:ea typeface="Arial"/>
                  <a:cs typeface="Arial"/>
                  <a:sym typeface="Arial"/>
                </a:rPr>
                <a:t>. </a:t>
              </a:r>
              <a:r>
                <a:rPr lang="ko-KR" sz="2000">
                  <a:solidFill>
                    <a:srgbClr val="0070C0"/>
                  </a:solidFill>
                </a:rPr>
                <a:t>Data Modeling</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417" name="Google Shape;417;g1b522fd23a6_0_33"/>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418" name="Google Shape;418;g1b522fd23a6_0_33"/>
          <p:cNvSpPr txBox="1"/>
          <p:nvPr/>
        </p:nvSpPr>
        <p:spPr>
          <a:xfrm>
            <a:off x="1091526" y="2833050"/>
            <a:ext cx="6137400" cy="588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sp>
        <p:nvSpPr>
          <p:cNvPr id="419" name="Google Shape;419;g1b522fd23a6_0_33"/>
          <p:cNvSpPr txBox="1"/>
          <p:nvPr/>
        </p:nvSpPr>
        <p:spPr>
          <a:xfrm>
            <a:off x="4572825" y="2070988"/>
            <a:ext cx="6405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ko-KR" sz="2000">
                <a:solidFill>
                  <a:schemeClr val="dk1"/>
                </a:solidFill>
              </a:rPr>
              <a:t>Keyword Classification</a:t>
            </a:r>
            <a:endParaRPr sz="2000">
              <a:latin typeface="Calibri"/>
              <a:ea typeface="Calibri"/>
              <a:cs typeface="Calibri"/>
              <a:sym typeface="Calibri"/>
            </a:endParaRPr>
          </a:p>
        </p:txBody>
      </p:sp>
      <p:sp>
        <p:nvSpPr>
          <p:cNvPr id="420" name="Google Shape;420;g1b522fd23a6_0_33"/>
          <p:cNvSpPr txBox="1"/>
          <p:nvPr/>
        </p:nvSpPr>
        <p:spPr>
          <a:xfrm>
            <a:off x="4496623" y="2698375"/>
            <a:ext cx="3713100" cy="845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100">
                <a:solidFill>
                  <a:schemeClr val="dk1"/>
                </a:solidFill>
              </a:rPr>
              <a:t>• Explore the data to select only those reviews that mention color, size, and price within the sentence after a sentence-by-sentence tokenization of the Natural Language Toolkit (NLTK) package</a:t>
            </a:r>
            <a:endParaRPr i="0" sz="1500" u="none" cap="none" strike="noStrike">
              <a:solidFill>
                <a:srgbClr val="C00000"/>
              </a:solidFill>
            </a:endParaRPr>
          </a:p>
        </p:txBody>
      </p:sp>
      <p:pic>
        <p:nvPicPr>
          <p:cNvPr id="421" name="Google Shape;421;g1b522fd23a6_0_33"/>
          <p:cNvPicPr preferRelativeResize="0"/>
          <p:nvPr/>
        </p:nvPicPr>
        <p:blipFill>
          <a:blip r:embed="rId3">
            <a:alphaModFix/>
          </a:blip>
          <a:stretch>
            <a:fillRect/>
          </a:stretch>
        </p:blipFill>
        <p:spPr>
          <a:xfrm>
            <a:off x="938642" y="1842400"/>
            <a:ext cx="3168489" cy="2359446"/>
          </a:xfrm>
          <a:prstGeom prst="rect">
            <a:avLst/>
          </a:prstGeom>
          <a:noFill/>
          <a:ln>
            <a:noFill/>
          </a:ln>
        </p:spPr>
      </p:pic>
      <p:pic>
        <p:nvPicPr>
          <p:cNvPr id="422" name="Google Shape;422;g1b522fd23a6_0_33"/>
          <p:cNvPicPr preferRelativeResize="0"/>
          <p:nvPr/>
        </p:nvPicPr>
        <p:blipFill rotWithShape="1">
          <a:blip r:embed="rId4">
            <a:alphaModFix/>
          </a:blip>
          <a:srcRect b="0" l="0" r="0" t="39697"/>
          <a:stretch/>
        </p:blipFill>
        <p:spPr>
          <a:xfrm>
            <a:off x="975450" y="4616750"/>
            <a:ext cx="6571224" cy="1422825"/>
          </a:xfrm>
          <a:prstGeom prst="rect">
            <a:avLst/>
          </a:prstGeom>
          <a:noFill/>
          <a:ln>
            <a:noFill/>
          </a:ln>
        </p:spPr>
      </p:pic>
      <p:sp>
        <p:nvSpPr>
          <p:cNvPr id="423" name="Google Shape;423;g1b522fd23a6_0_33"/>
          <p:cNvSpPr txBox="1"/>
          <p:nvPr/>
        </p:nvSpPr>
        <p:spPr>
          <a:xfrm>
            <a:off x="4152725" y="20710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solidFill>
                  <a:schemeClr val="dk1"/>
                </a:solidFil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b522fd23a6_0_4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429" name="Google Shape;429;g1b522fd23a6_0_44"/>
          <p:cNvGrpSpPr/>
          <p:nvPr/>
        </p:nvGrpSpPr>
        <p:grpSpPr>
          <a:xfrm>
            <a:off x="688506" y="679025"/>
            <a:ext cx="9323014" cy="708000"/>
            <a:chOff x="688506" y="679025"/>
            <a:chExt cx="9323014" cy="708000"/>
          </a:xfrm>
        </p:grpSpPr>
        <p:sp>
          <p:nvSpPr>
            <p:cNvPr id="430" name="Google Shape;430;g1b522fd23a6_0_44"/>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431" name="Google Shape;431;g1b522fd23a6_0_44"/>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6</a:t>
              </a:r>
              <a:r>
                <a:rPr b="0" i="0" lang="ko-KR" sz="2000" u="none" cap="none" strike="noStrike">
                  <a:solidFill>
                    <a:srgbClr val="0070C0"/>
                  </a:solidFill>
                  <a:latin typeface="Arial"/>
                  <a:ea typeface="Arial"/>
                  <a:cs typeface="Arial"/>
                  <a:sym typeface="Arial"/>
                </a:rPr>
                <a:t>. </a:t>
              </a:r>
              <a:r>
                <a:rPr lang="ko-KR" sz="2000">
                  <a:solidFill>
                    <a:srgbClr val="0070C0"/>
                  </a:solidFill>
                </a:rPr>
                <a:t>Data Modeling</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432" name="Google Shape;432;g1b522fd23a6_0_44"/>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433" name="Google Shape;433;g1b522fd23a6_0_44"/>
          <p:cNvSpPr txBox="1"/>
          <p:nvPr/>
        </p:nvSpPr>
        <p:spPr>
          <a:xfrm>
            <a:off x="1167725" y="1554625"/>
            <a:ext cx="6405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ko-KR" sz="2000">
                <a:solidFill>
                  <a:schemeClr val="dk1"/>
                </a:solidFill>
              </a:rPr>
              <a:t>Sentiment analysis</a:t>
            </a:r>
            <a:endParaRPr sz="2000">
              <a:latin typeface="Calibri"/>
              <a:ea typeface="Calibri"/>
              <a:cs typeface="Calibri"/>
              <a:sym typeface="Calibri"/>
            </a:endParaRPr>
          </a:p>
        </p:txBody>
      </p:sp>
      <p:sp>
        <p:nvSpPr>
          <p:cNvPr id="434" name="Google Shape;434;g1b522fd23a6_0_44"/>
          <p:cNvSpPr txBox="1"/>
          <p:nvPr/>
        </p:nvSpPr>
        <p:spPr>
          <a:xfrm>
            <a:off x="862925" y="2016600"/>
            <a:ext cx="6933300" cy="2211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Data is preprocessed through the process of removing all but Korean </a:t>
            </a:r>
            <a:r>
              <a:rPr lang="ko-KR" sz="1300">
                <a:solidFill>
                  <a:srgbClr val="131313"/>
                </a:solidFill>
                <a:highlight>
                  <a:srgbClr val="FFFFFF"/>
                </a:highlight>
              </a:rPr>
              <a:t>alphabet</a:t>
            </a:r>
            <a:r>
              <a:rPr lang="ko-KR" sz="1200">
                <a:solidFill>
                  <a:srgbClr val="131313"/>
                </a:solidFill>
                <a:highlight>
                  <a:srgbClr val="FFFFFF"/>
                </a:highlight>
              </a:rPr>
              <a:t> </a:t>
            </a:r>
            <a:r>
              <a:rPr lang="ko-KR" sz="1350">
                <a:solidFill>
                  <a:schemeClr val="dk1"/>
                </a:solidFill>
                <a:highlight>
                  <a:srgbClr val="FDFDFD"/>
                </a:highlight>
              </a:rPr>
              <a:t>using regular expressions.</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Use the morpheme analyzer Mecab to perform tokenization.</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The frequency of each word is calculated under two cases: which words appear mainly in positive reviews and which words appear mainly in negative reviews.</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The data then get </a:t>
            </a:r>
            <a:r>
              <a:rPr lang="ko-KR" sz="1350">
                <a:solidFill>
                  <a:schemeClr val="dk1"/>
                </a:solidFill>
                <a:highlight>
                  <a:srgbClr val="FDFDFD"/>
                </a:highlight>
              </a:rPr>
              <a:t>integer</a:t>
            </a:r>
            <a:r>
              <a:rPr lang="ko-KR" sz="1350">
                <a:solidFill>
                  <a:schemeClr val="dk1"/>
                </a:solidFill>
                <a:highlight>
                  <a:srgbClr val="FDFDFD"/>
                </a:highlight>
              </a:rPr>
              <a:t> encoded and classified using LSTM.</a:t>
            </a:r>
            <a:endParaRPr sz="1500">
              <a:solidFill>
                <a:srgbClr val="C00000"/>
              </a:solidFill>
            </a:endParaRPr>
          </a:p>
        </p:txBody>
      </p:sp>
      <p:pic>
        <p:nvPicPr>
          <p:cNvPr id="435" name="Google Shape;435;g1b522fd23a6_0_44"/>
          <p:cNvPicPr preferRelativeResize="0"/>
          <p:nvPr/>
        </p:nvPicPr>
        <p:blipFill>
          <a:blip r:embed="rId3">
            <a:alphaModFix/>
          </a:blip>
          <a:stretch>
            <a:fillRect/>
          </a:stretch>
        </p:blipFill>
        <p:spPr>
          <a:xfrm>
            <a:off x="597813" y="4255374"/>
            <a:ext cx="7948373" cy="2086900"/>
          </a:xfrm>
          <a:prstGeom prst="rect">
            <a:avLst/>
          </a:prstGeom>
          <a:noFill/>
          <a:ln>
            <a:noFill/>
          </a:ln>
        </p:spPr>
      </p:pic>
      <p:sp>
        <p:nvSpPr>
          <p:cNvPr id="436" name="Google Shape;436;g1b522fd23a6_0_44"/>
          <p:cNvSpPr txBox="1"/>
          <p:nvPr/>
        </p:nvSpPr>
        <p:spPr>
          <a:xfrm>
            <a:off x="762000" y="15240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solidFill>
                  <a:schemeClr val="dk1"/>
                </a:solidFill>
              </a:rPr>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b522fd23a6_0_6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442" name="Google Shape;442;g1b522fd23a6_0_60"/>
          <p:cNvGrpSpPr/>
          <p:nvPr/>
        </p:nvGrpSpPr>
        <p:grpSpPr>
          <a:xfrm>
            <a:off x="688506" y="679025"/>
            <a:ext cx="9323014" cy="708000"/>
            <a:chOff x="688506" y="679025"/>
            <a:chExt cx="9323014" cy="708000"/>
          </a:xfrm>
        </p:grpSpPr>
        <p:sp>
          <p:nvSpPr>
            <p:cNvPr id="443" name="Google Shape;443;g1b522fd23a6_0_60"/>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444" name="Google Shape;444;g1b522fd23a6_0_60"/>
            <p:cNvSpPr txBox="1"/>
            <p:nvPr/>
          </p:nvSpPr>
          <p:spPr>
            <a:xfrm>
              <a:off x="688506" y="679025"/>
              <a:ext cx="5362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6</a:t>
              </a:r>
              <a:r>
                <a:rPr b="0" i="0" lang="ko-KR" sz="2000" u="none" cap="none" strike="noStrike">
                  <a:solidFill>
                    <a:srgbClr val="0070C0"/>
                  </a:solidFill>
                  <a:latin typeface="Arial"/>
                  <a:ea typeface="Arial"/>
                  <a:cs typeface="Arial"/>
                  <a:sym typeface="Arial"/>
                </a:rPr>
                <a:t>. </a:t>
              </a:r>
              <a:r>
                <a:rPr lang="ko-KR" sz="2000">
                  <a:solidFill>
                    <a:srgbClr val="0070C0"/>
                  </a:solidFill>
                </a:rPr>
                <a:t>Data Modeling</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445" name="Google Shape;445;g1b522fd23a6_0_60"/>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446" name="Google Shape;446;g1b522fd23a6_0_60"/>
          <p:cNvSpPr txBox="1"/>
          <p:nvPr/>
        </p:nvSpPr>
        <p:spPr>
          <a:xfrm>
            <a:off x="1091525" y="1554625"/>
            <a:ext cx="640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WordCloud</a:t>
            </a:r>
            <a:endParaRPr sz="2000">
              <a:solidFill>
                <a:schemeClr val="dk1"/>
              </a:solidFill>
            </a:endParaRPr>
          </a:p>
        </p:txBody>
      </p:sp>
      <p:sp>
        <p:nvSpPr>
          <p:cNvPr id="447" name="Google Shape;447;g1b522fd23a6_0_60"/>
          <p:cNvSpPr txBox="1"/>
          <p:nvPr/>
        </p:nvSpPr>
        <p:spPr>
          <a:xfrm>
            <a:off x="831275" y="2277325"/>
            <a:ext cx="5278500" cy="1972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WordCloud visualizes and shows the size of most frequently appearing words in relative sizes, providing an intuitive glimpse of the most commonly used words.</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KoNLPy (package for natural Korean language processing) was used for Korean text analysis.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highlight>
                <a:srgbClr val="FDFDFD"/>
              </a:highlight>
            </a:endParaRPr>
          </a:p>
          <a:p>
            <a:pPr indent="0" lvl="0" marL="0" rtl="0" algn="l">
              <a:lnSpc>
                <a:spcPct val="115000"/>
              </a:lnSpc>
              <a:spcBef>
                <a:spcPts val="0"/>
              </a:spcBef>
              <a:spcAft>
                <a:spcPts val="0"/>
              </a:spcAft>
              <a:buClr>
                <a:schemeClr val="dk1"/>
              </a:buClr>
              <a:buSzPts val="1100"/>
              <a:buFont typeface="Arial"/>
              <a:buNone/>
            </a:pPr>
            <a:r>
              <a:rPr lang="ko-KR" sz="1350">
                <a:solidFill>
                  <a:schemeClr val="dk1"/>
                </a:solidFill>
                <a:highlight>
                  <a:srgbClr val="FDFDFD"/>
                </a:highlight>
              </a:rPr>
              <a:t>• Use repetitive sentences to classify shapes and match parts</a:t>
            </a:r>
            <a:r>
              <a:rPr lang="ko-KR" sz="1350">
                <a:solidFill>
                  <a:schemeClr val="dk1"/>
                </a:solidFill>
              </a:rPr>
              <a:t>	</a:t>
            </a:r>
            <a:endParaRPr sz="1350">
              <a:solidFill>
                <a:schemeClr val="dk1"/>
              </a:solidFill>
              <a:highlight>
                <a:srgbClr val="FDFDFD"/>
              </a:highlight>
            </a:endParaRPr>
          </a:p>
        </p:txBody>
      </p:sp>
      <p:pic>
        <p:nvPicPr>
          <p:cNvPr id="448" name="Google Shape;448;g1b522fd23a6_0_60"/>
          <p:cNvPicPr preferRelativeResize="0"/>
          <p:nvPr/>
        </p:nvPicPr>
        <p:blipFill>
          <a:blip r:embed="rId3">
            <a:alphaModFix/>
          </a:blip>
          <a:stretch>
            <a:fillRect/>
          </a:stretch>
        </p:blipFill>
        <p:spPr>
          <a:xfrm>
            <a:off x="5963350" y="1437888"/>
            <a:ext cx="3100631" cy="3095976"/>
          </a:xfrm>
          <a:prstGeom prst="rect">
            <a:avLst/>
          </a:prstGeom>
          <a:noFill/>
          <a:ln>
            <a:noFill/>
          </a:ln>
        </p:spPr>
      </p:pic>
      <p:pic>
        <p:nvPicPr>
          <p:cNvPr id="449" name="Google Shape;449;g1b522fd23a6_0_60"/>
          <p:cNvPicPr preferRelativeResize="0"/>
          <p:nvPr/>
        </p:nvPicPr>
        <p:blipFill>
          <a:blip r:embed="rId4">
            <a:alphaModFix/>
          </a:blip>
          <a:stretch>
            <a:fillRect/>
          </a:stretch>
        </p:blipFill>
        <p:spPr>
          <a:xfrm>
            <a:off x="2973122" y="4686275"/>
            <a:ext cx="4778500" cy="1294925"/>
          </a:xfrm>
          <a:prstGeom prst="rect">
            <a:avLst/>
          </a:prstGeom>
          <a:noFill/>
          <a:ln>
            <a:noFill/>
          </a:ln>
        </p:spPr>
      </p:pic>
      <p:sp>
        <p:nvSpPr>
          <p:cNvPr id="450" name="Google Shape;450;g1b522fd23a6_0_60"/>
          <p:cNvSpPr txBox="1"/>
          <p:nvPr/>
        </p:nvSpPr>
        <p:spPr>
          <a:xfrm>
            <a:off x="685800" y="15240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solidFill>
                  <a:schemeClr val="dk1"/>
                </a:solidFil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4" name="Shape 454"/>
        <p:cNvGrpSpPr/>
        <p:nvPr/>
      </p:nvGrpSpPr>
      <p:grpSpPr>
        <a:xfrm>
          <a:off x="0" y="0"/>
          <a:ext cx="0" cy="0"/>
          <a:chOff x="0" y="0"/>
          <a:chExt cx="0" cy="0"/>
        </a:xfrm>
      </p:grpSpPr>
      <p:sp>
        <p:nvSpPr>
          <p:cNvPr id="455" name="Google Shape;455;g1b5356d316b_0_19"/>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6" name="Google Shape;456;g1b5356d316b_0_19"/>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457" name="Google Shape;457;g1b5356d316b_0_19"/>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4800"/>
              <a:buFont typeface="Arial"/>
              <a:buNone/>
            </a:pPr>
            <a:r>
              <a:rPr lang="ko-KR" sz="4800">
                <a:solidFill>
                  <a:srgbClr val="FFFFFF"/>
                </a:solidFill>
              </a:rPr>
              <a:t>DEMO</a:t>
            </a:r>
            <a:endParaRPr b="0" i="0" sz="1400" u="none" cap="none" strike="noStrike">
              <a:solidFill>
                <a:srgbClr val="000000"/>
              </a:solidFill>
              <a:latin typeface="Arial"/>
              <a:ea typeface="Arial"/>
              <a:cs typeface="Arial"/>
              <a:sym typeface="Arial"/>
            </a:endParaRPr>
          </a:p>
        </p:txBody>
      </p:sp>
      <p:sp>
        <p:nvSpPr>
          <p:cNvPr id="458" name="Google Shape;458;g1b5356d316b_0_19"/>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20"/>
            </a:srgbClr>
          </a:solidFill>
          <a:ln cap="rnd" cmpd="sng" w="44450">
            <a:solidFill>
              <a:srgbClr val="FFFFFF">
                <a:alpha val="741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9" name="Google Shape;459;g1b5356d316b_0_1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sp>
        <p:nvSpPr>
          <p:cNvPr id="464" name="Google Shape;464;p9"/>
          <p:cNvSpPr/>
          <p:nvPr/>
        </p:nvSpPr>
        <p:spPr>
          <a:xfrm>
            <a:off x="0" y="0"/>
            <a:ext cx="914171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65" name="Google Shape;465;p9"/>
          <p:cNvPicPr preferRelativeResize="0"/>
          <p:nvPr/>
        </p:nvPicPr>
        <p:blipFill rotWithShape="1">
          <a:blip r:embed="rId3">
            <a:alphaModFix amt="50000"/>
          </a:blip>
          <a:srcRect b="-1" l="2372" r="8649" t="0"/>
          <a:stretch/>
        </p:blipFill>
        <p:spPr>
          <a:xfrm>
            <a:off x="20" y="10"/>
            <a:ext cx="9141692" cy="6857990"/>
          </a:xfrm>
          <a:prstGeom prst="rect">
            <a:avLst/>
          </a:prstGeom>
          <a:noFill/>
          <a:ln>
            <a:noFill/>
          </a:ln>
        </p:spPr>
      </p:pic>
      <p:sp>
        <p:nvSpPr>
          <p:cNvPr id="466" name="Google Shape;466;p9"/>
          <p:cNvSpPr txBox="1"/>
          <p:nvPr/>
        </p:nvSpPr>
        <p:spPr>
          <a:xfrm>
            <a:off x="1143000" y="1122363"/>
            <a:ext cx="6858000" cy="306324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b="0" i="0" lang="ko-KR" sz="5700" u="none" cap="none" strike="noStrike">
                <a:solidFill>
                  <a:srgbClr val="FFFFFF"/>
                </a:solidFill>
                <a:latin typeface="Arial"/>
                <a:ea typeface="Arial"/>
                <a:cs typeface="Arial"/>
                <a:sym typeface="Arial"/>
              </a:rPr>
              <a:t>Limitation</a:t>
            </a:r>
            <a:endParaRPr b="0" i="0" sz="1400" u="none" cap="none" strike="noStrike">
              <a:solidFill>
                <a:srgbClr val="000000"/>
              </a:solidFill>
              <a:latin typeface="Arial"/>
              <a:ea typeface="Arial"/>
              <a:cs typeface="Arial"/>
              <a:sym typeface="Arial"/>
            </a:endParaRPr>
          </a:p>
        </p:txBody>
      </p:sp>
      <p:sp>
        <p:nvSpPr>
          <p:cNvPr id="467" name="Google Shape;467;p9"/>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17"/>
            </a:srgbClr>
          </a:solidFill>
          <a:ln cap="rnd" cmpd="sng" w="44450">
            <a:solidFill>
              <a:srgbClr val="FFFFFF">
                <a:alpha val="74117"/>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9"/>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474" name="Google Shape;474;p10"/>
          <p:cNvGrpSpPr/>
          <p:nvPr/>
        </p:nvGrpSpPr>
        <p:grpSpPr>
          <a:xfrm>
            <a:off x="688488" y="679025"/>
            <a:ext cx="9323062" cy="400200"/>
            <a:chOff x="688488" y="679025"/>
            <a:chExt cx="9323062" cy="400200"/>
          </a:xfrm>
        </p:grpSpPr>
        <p:sp>
          <p:nvSpPr>
            <p:cNvPr id="475" name="Google Shape;475;p10"/>
            <p:cNvSpPr txBox="1"/>
            <p:nvPr/>
          </p:nvSpPr>
          <p:spPr>
            <a:xfrm>
              <a:off x="4481950" y="679025"/>
              <a:ext cx="5529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7F7F7F"/>
                  </a:solidFill>
                </a:rPr>
                <a:t>Difficult to identify advertised reviews</a:t>
              </a:r>
              <a:endParaRPr b="0" i="0" sz="2000" u="none" cap="none" strike="noStrike">
                <a:solidFill>
                  <a:srgbClr val="7F7F7F"/>
                </a:solidFill>
                <a:latin typeface="Arial"/>
                <a:ea typeface="Arial"/>
                <a:cs typeface="Arial"/>
                <a:sym typeface="Arial"/>
              </a:endParaRPr>
            </a:p>
          </p:txBody>
        </p:sp>
        <p:sp>
          <p:nvSpPr>
            <p:cNvPr id="476" name="Google Shape;476;p10"/>
            <p:cNvSpPr txBox="1"/>
            <p:nvPr/>
          </p:nvSpPr>
          <p:spPr>
            <a:xfrm>
              <a:off x="688488" y="679031"/>
              <a:ext cx="3514165" cy="40011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000"/>
                <a:buFont typeface="Arial"/>
                <a:buNone/>
              </a:pPr>
              <a:r>
                <a:rPr lang="ko-KR" sz="2000">
                  <a:solidFill>
                    <a:srgbClr val="0070C0"/>
                  </a:solidFill>
                </a:rPr>
                <a:t>07. </a:t>
              </a:r>
              <a:r>
                <a:rPr lang="ko-KR" sz="2000">
                  <a:solidFill>
                    <a:schemeClr val="accent1"/>
                  </a:solidFill>
                </a:rPr>
                <a:t>Limitation </a:t>
              </a:r>
              <a:endParaRPr b="0" i="0" sz="2000" u="none" cap="none" strike="noStrike">
                <a:solidFill>
                  <a:schemeClr val="accent1"/>
                </a:solidFill>
                <a:latin typeface="Arial"/>
                <a:ea typeface="Arial"/>
                <a:cs typeface="Arial"/>
                <a:sym typeface="Arial"/>
              </a:endParaRPr>
            </a:p>
          </p:txBody>
        </p:sp>
      </p:grpSp>
      <p:cxnSp>
        <p:nvCxnSpPr>
          <p:cNvPr id="477" name="Google Shape;477;p10"/>
          <p:cNvCxnSpPr/>
          <p:nvPr/>
        </p:nvCxnSpPr>
        <p:spPr>
          <a:xfrm>
            <a:off x="688488" y="1168400"/>
            <a:ext cx="8008472" cy="0"/>
          </a:xfrm>
          <a:prstGeom prst="straightConnector1">
            <a:avLst/>
          </a:prstGeom>
          <a:noFill/>
          <a:ln cap="flat" cmpd="sng" w="28575">
            <a:solidFill>
              <a:schemeClr val="accent1"/>
            </a:solidFill>
            <a:prstDash val="solid"/>
            <a:miter lim="800000"/>
            <a:headEnd len="sm" w="sm" type="none"/>
            <a:tailEnd len="sm" w="sm" type="none"/>
          </a:ln>
        </p:spPr>
      </p:cxnSp>
      <p:sp>
        <p:nvSpPr>
          <p:cNvPr id="478" name="Google Shape;478;p10"/>
          <p:cNvSpPr txBox="1"/>
          <p:nvPr/>
        </p:nvSpPr>
        <p:spPr>
          <a:xfrm>
            <a:off x="688500" y="1257650"/>
            <a:ext cx="8008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  Inauthentic reviews such as advertised reviews are extracted using keywords such as events and sponsorships.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solidFill>
                  <a:schemeClr val="dk1"/>
                </a:solidFill>
              </a:rPr>
              <a:t>•  </a:t>
            </a:r>
            <a:r>
              <a:rPr lang="ko-KR"/>
              <a:t>The more review data directly input by service users accumulate, the lower the proportion of advertising and event reviews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solidFill>
                  <a:schemeClr val="dk1"/>
                </a:solidFill>
              </a:rPr>
              <a:t>•  </a:t>
            </a:r>
            <a:r>
              <a:rPr lang="ko-KR"/>
              <a:t>However, in case of reviews that are not as obvious as advertising articles, it is necessary to build a sophisticated model using ML/DL because the intention and tone of the writing must be comprehensively considered.</a:t>
            </a:r>
            <a:endParaRPr/>
          </a:p>
        </p:txBody>
      </p:sp>
      <p:pic>
        <p:nvPicPr>
          <p:cNvPr id="479" name="Google Shape;479;p10"/>
          <p:cNvPicPr preferRelativeResize="0"/>
          <p:nvPr/>
        </p:nvPicPr>
        <p:blipFill rotWithShape="1">
          <a:blip r:embed="rId3">
            <a:alphaModFix/>
          </a:blip>
          <a:srcRect b="0" l="16219" r="0" t="0"/>
          <a:stretch/>
        </p:blipFill>
        <p:spPr>
          <a:xfrm>
            <a:off x="962875" y="3445750"/>
            <a:ext cx="6765648" cy="3087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b5356d316b_0_26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485" name="Google Shape;485;g1b5356d316b_0_265"/>
          <p:cNvGrpSpPr/>
          <p:nvPr/>
        </p:nvGrpSpPr>
        <p:grpSpPr>
          <a:xfrm>
            <a:off x="688488" y="679025"/>
            <a:ext cx="9322988" cy="400206"/>
            <a:chOff x="688488" y="679025"/>
            <a:chExt cx="9322988" cy="400206"/>
          </a:xfrm>
        </p:grpSpPr>
        <p:sp>
          <p:nvSpPr>
            <p:cNvPr id="486" name="Google Shape;486;g1b5356d316b_0_265"/>
            <p:cNvSpPr txBox="1"/>
            <p:nvPr/>
          </p:nvSpPr>
          <p:spPr>
            <a:xfrm>
              <a:off x="6022676" y="679025"/>
              <a:ext cx="398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7F7F7F"/>
                  </a:solidFill>
                </a:rPr>
                <a:t>Only Korean Reviews</a:t>
              </a:r>
              <a:endParaRPr b="0" i="0" sz="2000" u="none" cap="none" strike="noStrike">
                <a:solidFill>
                  <a:srgbClr val="7F7F7F"/>
                </a:solidFill>
                <a:latin typeface="Arial"/>
                <a:ea typeface="Arial"/>
                <a:cs typeface="Arial"/>
                <a:sym typeface="Arial"/>
              </a:endParaRPr>
            </a:p>
          </p:txBody>
        </p:sp>
        <p:sp>
          <p:nvSpPr>
            <p:cNvPr id="487" name="Google Shape;487;g1b5356d316b_0_265"/>
            <p:cNvSpPr txBox="1"/>
            <p:nvPr/>
          </p:nvSpPr>
          <p:spPr>
            <a:xfrm>
              <a:off x="688488" y="679031"/>
              <a:ext cx="35142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000"/>
                <a:buFont typeface="Arial"/>
                <a:buNone/>
              </a:pPr>
              <a:r>
                <a:rPr lang="ko-KR" sz="2000">
                  <a:solidFill>
                    <a:srgbClr val="0070C0"/>
                  </a:solidFill>
                </a:rPr>
                <a:t>07. </a:t>
              </a:r>
              <a:r>
                <a:rPr lang="ko-KR" sz="2000">
                  <a:solidFill>
                    <a:schemeClr val="accent1"/>
                  </a:solidFill>
                </a:rPr>
                <a:t>Limitation </a:t>
              </a:r>
              <a:endParaRPr b="0" i="0" sz="2000" u="none" cap="none" strike="noStrike">
                <a:solidFill>
                  <a:schemeClr val="accent1"/>
                </a:solidFill>
                <a:latin typeface="Arial"/>
                <a:ea typeface="Arial"/>
                <a:cs typeface="Arial"/>
                <a:sym typeface="Arial"/>
              </a:endParaRPr>
            </a:p>
          </p:txBody>
        </p:sp>
      </p:grpSp>
      <p:cxnSp>
        <p:nvCxnSpPr>
          <p:cNvPr id="488" name="Google Shape;488;g1b5356d316b_0_265"/>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pic>
        <p:nvPicPr>
          <p:cNvPr id="489" name="Google Shape;489;g1b5356d316b_0_265"/>
          <p:cNvPicPr preferRelativeResize="0"/>
          <p:nvPr/>
        </p:nvPicPr>
        <p:blipFill rotWithShape="1">
          <a:blip r:embed="rId3">
            <a:alphaModFix/>
          </a:blip>
          <a:srcRect b="0" l="0" r="0" t="4580"/>
          <a:stretch/>
        </p:blipFill>
        <p:spPr>
          <a:xfrm>
            <a:off x="617175" y="2051745"/>
            <a:ext cx="4718641" cy="2928128"/>
          </a:xfrm>
          <a:prstGeom prst="rect">
            <a:avLst/>
          </a:prstGeom>
          <a:noFill/>
          <a:ln>
            <a:noFill/>
          </a:ln>
        </p:spPr>
      </p:pic>
      <p:pic>
        <p:nvPicPr>
          <p:cNvPr id="490" name="Google Shape;490;g1b5356d316b_0_265"/>
          <p:cNvPicPr preferRelativeResize="0"/>
          <p:nvPr/>
        </p:nvPicPr>
        <p:blipFill rotWithShape="1">
          <a:blip r:embed="rId4">
            <a:alphaModFix/>
          </a:blip>
          <a:srcRect b="0" l="0" r="0" t="0"/>
          <a:stretch/>
        </p:blipFill>
        <p:spPr>
          <a:xfrm>
            <a:off x="3109769" y="2712708"/>
            <a:ext cx="5828018" cy="3540425"/>
          </a:xfrm>
          <a:prstGeom prst="rect">
            <a:avLst/>
          </a:prstGeom>
          <a:noFill/>
          <a:ln>
            <a:noFill/>
          </a:ln>
        </p:spPr>
      </p:pic>
      <p:sp>
        <p:nvSpPr>
          <p:cNvPr id="491" name="Google Shape;491;g1b5356d316b_0_265"/>
          <p:cNvSpPr txBox="1"/>
          <p:nvPr/>
        </p:nvSpPr>
        <p:spPr>
          <a:xfrm>
            <a:off x="688500" y="1257650"/>
            <a:ext cx="800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  IT reviews are written in various languages around the world, and products sold first in other countries such as the United States may deliver more accurate results.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
          <p:cNvSpPr/>
          <p:nvPr/>
        </p:nvSpPr>
        <p:spPr>
          <a:xfrm>
            <a:off x="0" y="0"/>
            <a:ext cx="914171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7" name="Google Shape;497;p2"/>
          <p:cNvPicPr preferRelativeResize="0"/>
          <p:nvPr/>
        </p:nvPicPr>
        <p:blipFill rotWithShape="1">
          <a:blip r:embed="rId3">
            <a:alphaModFix amt="50000"/>
          </a:blip>
          <a:srcRect b="-1" l="2372" r="8649" t="0"/>
          <a:stretch/>
        </p:blipFill>
        <p:spPr>
          <a:xfrm>
            <a:off x="20" y="10"/>
            <a:ext cx="9141692" cy="6857990"/>
          </a:xfrm>
          <a:prstGeom prst="rect">
            <a:avLst/>
          </a:prstGeom>
          <a:noFill/>
          <a:ln>
            <a:noFill/>
          </a:ln>
        </p:spPr>
      </p:pic>
      <p:sp>
        <p:nvSpPr>
          <p:cNvPr id="498" name="Google Shape;498;p2"/>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Reflection</a:t>
            </a:r>
            <a:endParaRPr sz="5700">
              <a:solidFill>
                <a:srgbClr val="FFFFFF"/>
              </a:solidFill>
            </a:endParaRPr>
          </a:p>
        </p:txBody>
      </p:sp>
      <p:sp>
        <p:nvSpPr>
          <p:cNvPr id="499" name="Google Shape;499;p2"/>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17"/>
            </a:srgbClr>
          </a:solidFill>
          <a:ln cap="rnd" cmpd="sng" w="44450">
            <a:solidFill>
              <a:srgbClr val="FFFFFF">
                <a:alpha val="74117"/>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 name="Google Shape;500;p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506" name="Google Shape;506;p3"/>
          <p:cNvGrpSpPr/>
          <p:nvPr/>
        </p:nvGrpSpPr>
        <p:grpSpPr>
          <a:xfrm>
            <a:off x="688488" y="679025"/>
            <a:ext cx="9323237" cy="708006"/>
            <a:chOff x="688488" y="679025"/>
            <a:chExt cx="9323237" cy="708006"/>
          </a:xfrm>
        </p:grpSpPr>
        <p:sp>
          <p:nvSpPr>
            <p:cNvPr id="507" name="Google Shape;507;p3"/>
            <p:cNvSpPr txBox="1"/>
            <p:nvPr/>
          </p:nvSpPr>
          <p:spPr>
            <a:xfrm>
              <a:off x="3832325" y="679025"/>
              <a:ext cx="6179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7F7F7F"/>
                  </a:solidFill>
                </a:rPr>
                <a:t>Review everywhere everything all at once</a:t>
              </a:r>
              <a:endParaRPr>
                <a:solidFill>
                  <a:srgbClr val="7F7F7F"/>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7F7F7F"/>
                </a:solidFill>
              </a:endParaRPr>
            </a:p>
          </p:txBody>
        </p:sp>
        <p:sp>
          <p:nvSpPr>
            <p:cNvPr id="508" name="Google Shape;508;p3"/>
            <p:cNvSpPr txBox="1"/>
            <p:nvPr/>
          </p:nvSpPr>
          <p:spPr>
            <a:xfrm>
              <a:off x="688488" y="679031"/>
              <a:ext cx="5085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2000">
                  <a:solidFill>
                    <a:srgbClr val="0070C0"/>
                  </a:solidFill>
                </a:rPr>
                <a:t>08. </a:t>
              </a:r>
              <a:r>
                <a:rPr lang="ko-KR" sz="2000">
                  <a:solidFill>
                    <a:schemeClr val="accent1"/>
                  </a:solidFill>
                </a:rPr>
                <a:t>Reflection</a:t>
              </a:r>
              <a:r>
                <a:rPr lang="ko-KR" sz="2000">
                  <a:solidFill>
                    <a:srgbClr val="0070C0"/>
                  </a:solidFill>
                </a:rPr>
                <a:t> </a:t>
              </a:r>
              <a:br>
                <a:rPr b="0" i="0" lang="ko-KR" sz="2000" u="none" cap="none" strike="noStrike">
                  <a:solidFill>
                    <a:srgbClr val="0070C0"/>
                  </a:solidFill>
                  <a:latin typeface="Arial"/>
                  <a:ea typeface="Arial"/>
                  <a:cs typeface="Arial"/>
                  <a:sym typeface="Arial"/>
                </a:rPr>
              </a:br>
              <a:endParaRPr b="0" i="0" sz="2000" u="none" cap="none" strike="noStrike">
                <a:solidFill>
                  <a:srgbClr val="0070C0"/>
                </a:solidFill>
                <a:latin typeface="Arial"/>
                <a:ea typeface="Arial"/>
                <a:cs typeface="Arial"/>
                <a:sym typeface="Arial"/>
              </a:endParaRPr>
            </a:p>
          </p:txBody>
        </p:sp>
      </p:grpSp>
      <p:cxnSp>
        <p:nvCxnSpPr>
          <p:cNvPr id="509" name="Google Shape;509;p3"/>
          <p:cNvCxnSpPr/>
          <p:nvPr/>
        </p:nvCxnSpPr>
        <p:spPr>
          <a:xfrm>
            <a:off x="688488" y="1168400"/>
            <a:ext cx="8008472" cy="0"/>
          </a:xfrm>
          <a:prstGeom prst="straightConnector1">
            <a:avLst/>
          </a:prstGeom>
          <a:noFill/>
          <a:ln cap="flat" cmpd="sng" w="28575">
            <a:solidFill>
              <a:schemeClr val="accent1"/>
            </a:solidFill>
            <a:prstDash val="solid"/>
            <a:miter lim="800000"/>
            <a:headEnd len="sm" w="sm" type="none"/>
            <a:tailEnd len="sm" w="sm" type="none"/>
          </a:ln>
        </p:spPr>
      </p:cxnSp>
      <p:sp>
        <p:nvSpPr>
          <p:cNvPr id="510" name="Google Shape;510;p3"/>
          <p:cNvSpPr txBox="1"/>
          <p:nvPr/>
        </p:nvSpPr>
        <p:spPr>
          <a:xfrm>
            <a:off x="688488" y="1548814"/>
            <a:ext cx="8008500" cy="954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rgbClr val="000000"/>
                </a:solidFill>
                <a:latin typeface="Arial"/>
                <a:ea typeface="Arial"/>
                <a:cs typeface="Arial"/>
                <a:sym typeface="Arial"/>
              </a:rPr>
              <a:t>We integrated reviews of </a:t>
            </a:r>
            <a:r>
              <a:rPr lang="ko-KR">
                <a:solidFill>
                  <a:schemeClr val="dk1"/>
                </a:solidFill>
              </a:rPr>
              <a:t>massive online platforms such as</a:t>
            </a:r>
            <a:r>
              <a:rPr b="0" i="0" lang="ko-KR" sz="1400" u="none" cap="none" strike="noStrike">
                <a:solidFill>
                  <a:srgbClr val="000000"/>
                </a:solidFill>
                <a:latin typeface="Arial"/>
                <a:ea typeface="Arial"/>
                <a:cs typeface="Arial"/>
                <a:sym typeface="Arial"/>
              </a:rPr>
              <a:t> Coupang and Naver Shopping</a:t>
            </a:r>
            <a:r>
              <a:rPr lang="ko-KR"/>
              <a:t> </a:t>
            </a:r>
            <a:r>
              <a:rPr b="0" i="0" lang="ko-KR" sz="1400" u="none" cap="none" strike="noStrike">
                <a:solidFill>
                  <a:srgbClr val="000000"/>
                </a:solidFill>
                <a:latin typeface="Arial"/>
                <a:ea typeface="Arial"/>
                <a:cs typeface="Arial"/>
                <a:sym typeface="Arial"/>
              </a:rPr>
              <a:t>where consumers purchase a lot of IT products</a:t>
            </a:r>
            <a:r>
              <a:rPr lang="ko-KR"/>
              <a:t>, but missed other minor platforms.</a:t>
            </a:r>
            <a:endParaRPr/>
          </a:p>
          <a:p>
            <a:pPr indent="-285750" lvl="0" marL="285750" marR="0" rtl="0" algn="l">
              <a:lnSpc>
                <a:spcPct val="100000"/>
              </a:lnSpc>
              <a:spcBef>
                <a:spcPts val="0"/>
              </a:spcBef>
              <a:spcAft>
                <a:spcPts val="0"/>
              </a:spcAft>
              <a:buClr>
                <a:srgbClr val="000000"/>
              </a:buClr>
              <a:buSzPts val="1400"/>
              <a:buFont typeface="Arial"/>
              <a:buChar char="•"/>
            </a:pPr>
            <a:r>
              <a:rPr lang="ko-KR"/>
              <a:t>We</a:t>
            </a:r>
            <a:r>
              <a:rPr b="0" i="0" lang="ko-KR" sz="1400" u="none" cap="none" strike="noStrike">
                <a:solidFill>
                  <a:srgbClr val="000000"/>
                </a:solidFill>
                <a:latin typeface="Arial"/>
                <a:ea typeface="Arial"/>
                <a:cs typeface="Arial"/>
                <a:sym typeface="Arial"/>
              </a:rPr>
              <a:t> can also analyze high-quality reviews of IT review sites and small shopping</a:t>
            </a:r>
            <a:r>
              <a:rPr lang="ko-KR"/>
              <a:t> </a:t>
            </a:r>
            <a:r>
              <a:rPr b="0" i="0" lang="ko-KR" sz="1400" u="none" cap="none" strike="noStrike">
                <a:solidFill>
                  <a:srgbClr val="000000"/>
                </a:solidFill>
                <a:latin typeface="Arial"/>
                <a:ea typeface="Arial"/>
                <a:cs typeface="Arial"/>
                <a:sym typeface="Arial"/>
              </a:rPr>
              <a:t>sites such as student welfare stores.</a:t>
            </a:r>
            <a:endParaRPr b="0" i="0" sz="1400" u="none" cap="none" strike="noStrike">
              <a:solidFill>
                <a:srgbClr val="000000"/>
              </a:solidFill>
              <a:latin typeface="Arial"/>
              <a:ea typeface="Arial"/>
              <a:cs typeface="Arial"/>
              <a:sym typeface="Arial"/>
            </a:endParaRPr>
          </a:p>
        </p:txBody>
      </p:sp>
      <p:pic>
        <p:nvPicPr>
          <p:cNvPr id="511" name="Google Shape;511;p3"/>
          <p:cNvPicPr preferRelativeResize="0"/>
          <p:nvPr/>
        </p:nvPicPr>
        <p:blipFill rotWithShape="1">
          <a:blip r:embed="rId3">
            <a:alphaModFix/>
          </a:blip>
          <a:srcRect b="0" l="0" r="0" t="0"/>
          <a:stretch/>
        </p:blipFill>
        <p:spPr>
          <a:xfrm>
            <a:off x="485729" y="2502921"/>
            <a:ext cx="4092889" cy="4125074"/>
          </a:xfrm>
          <a:prstGeom prst="rect">
            <a:avLst/>
          </a:prstGeom>
          <a:noFill/>
          <a:ln>
            <a:noFill/>
          </a:ln>
        </p:spPr>
      </p:pic>
      <p:pic>
        <p:nvPicPr>
          <p:cNvPr id="512" name="Google Shape;512;p3"/>
          <p:cNvPicPr preferRelativeResize="0"/>
          <p:nvPr/>
        </p:nvPicPr>
        <p:blipFill rotWithShape="1">
          <a:blip r:embed="rId4">
            <a:alphaModFix/>
          </a:blip>
          <a:srcRect b="0" l="0" r="0" t="0"/>
          <a:stretch/>
        </p:blipFill>
        <p:spPr>
          <a:xfrm>
            <a:off x="4572000" y="2472099"/>
            <a:ext cx="4321100" cy="43550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b4fbcbcb83_0_566"/>
          <p:cNvSpPr txBox="1"/>
          <p:nvPr>
            <p:ph idx="12" type="sldNum"/>
          </p:nvPr>
        </p:nvSpPr>
        <p:spPr>
          <a:xfrm>
            <a:off x="6496250" y="630240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120" name="Google Shape;120;g1b4fbcbcb83_0_566"/>
          <p:cNvGrpSpPr/>
          <p:nvPr/>
        </p:nvGrpSpPr>
        <p:grpSpPr>
          <a:xfrm>
            <a:off x="1685175" y="1753723"/>
            <a:ext cx="5792899" cy="3506139"/>
            <a:chOff x="1541525" y="576135"/>
            <a:chExt cx="5984400" cy="3506139"/>
          </a:xfrm>
        </p:grpSpPr>
        <p:pic>
          <p:nvPicPr>
            <p:cNvPr id="121" name="Google Shape;121;g1b4fbcbcb83_0_566"/>
            <p:cNvPicPr preferRelativeResize="0"/>
            <p:nvPr/>
          </p:nvPicPr>
          <p:blipFill rotWithShape="1">
            <a:blip r:embed="rId3">
              <a:alphaModFix/>
            </a:blip>
            <a:srcRect b="0" l="0" r="0" t="0"/>
            <a:stretch/>
          </p:blipFill>
          <p:spPr>
            <a:xfrm>
              <a:off x="3569203" y="1780026"/>
              <a:ext cx="1967770" cy="2302248"/>
            </a:xfrm>
            <a:prstGeom prst="rect">
              <a:avLst/>
            </a:prstGeom>
            <a:noFill/>
            <a:ln>
              <a:noFill/>
            </a:ln>
          </p:spPr>
        </p:pic>
        <p:sp>
          <p:nvSpPr>
            <p:cNvPr id="122" name="Google Shape;122;g1b4fbcbcb83_0_566"/>
            <p:cNvSpPr txBox="1"/>
            <p:nvPr/>
          </p:nvSpPr>
          <p:spPr>
            <a:xfrm>
              <a:off x="1541525" y="576135"/>
              <a:ext cx="5984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ko-KR" sz="1800">
                  <a:solidFill>
                    <a:schemeClr val="dk1"/>
                  </a:solidFill>
                  <a:highlight>
                    <a:srgbClr val="FDFDFD"/>
                  </a:highlight>
                </a:rPr>
                <a:t>When purchasing an electronic product, </a:t>
              </a:r>
              <a:endParaRPr sz="1800">
                <a:solidFill>
                  <a:schemeClr val="dk1"/>
                </a:solidFill>
                <a:highlight>
                  <a:srgbClr val="FDFDFD"/>
                </a:highlight>
              </a:endParaRPr>
            </a:p>
            <a:p>
              <a:pPr indent="0" lvl="0" marL="0" marR="0" rtl="0" algn="ctr">
                <a:lnSpc>
                  <a:spcPct val="100000"/>
                </a:lnSpc>
                <a:spcBef>
                  <a:spcPts val="0"/>
                </a:spcBef>
                <a:spcAft>
                  <a:spcPts val="0"/>
                </a:spcAft>
                <a:buClr>
                  <a:srgbClr val="000000"/>
                </a:buClr>
                <a:buSzPts val="1800"/>
                <a:buFont typeface="Arial"/>
                <a:buNone/>
              </a:pPr>
              <a:r>
                <a:rPr lang="ko-KR" sz="1800">
                  <a:solidFill>
                    <a:schemeClr val="dk1"/>
                  </a:solidFill>
                  <a:highlight>
                    <a:srgbClr val="FDFDFD"/>
                  </a:highlight>
                </a:rPr>
                <a:t>we take various factors into consideration</a:t>
              </a:r>
              <a:endParaRPr i="0" sz="1800" u="none" cap="none" strike="noStrike">
                <a:solidFill>
                  <a:schemeClr val="dk1"/>
                </a:solidFill>
              </a:endParaRPr>
            </a:p>
          </p:txBody>
        </p:sp>
      </p:grpSp>
      <p:grpSp>
        <p:nvGrpSpPr>
          <p:cNvPr id="123" name="Google Shape;123;g1b4fbcbcb83_0_566"/>
          <p:cNvGrpSpPr/>
          <p:nvPr/>
        </p:nvGrpSpPr>
        <p:grpSpPr>
          <a:xfrm>
            <a:off x="688488" y="679031"/>
            <a:ext cx="9323032" cy="400200"/>
            <a:chOff x="688488" y="679031"/>
            <a:chExt cx="9323032" cy="400200"/>
          </a:xfrm>
        </p:grpSpPr>
        <p:sp>
          <p:nvSpPr>
            <p:cNvPr id="124" name="Google Shape;124;g1b4fbcbcb83_0_566"/>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125" name="Google Shape;125;g1b4fbcbcb83_0_566"/>
            <p:cNvSpPr txBox="1"/>
            <p:nvPr/>
          </p:nvSpPr>
          <p:spPr>
            <a:xfrm>
              <a:off x="688488"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01. Motivation / Background</a:t>
              </a:r>
              <a:endParaRPr b="0" i="0" sz="2000" u="none" cap="none" strike="noStrike">
                <a:solidFill>
                  <a:srgbClr val="0070C0"/>
                </a:solidFill>
                <a:latin typeface="Arial"/>
                <a:ea typeface="Arial"/>
                <a:cs typeface="Arial"/>
                <a:sym typeface="Arial"/>
              </a:endParaRPr>
            </a:p>
          </p:txBody>
        </p:sp>
      </p:grpSp>
      <p:cxnSp>
        <p:nvCxnSpPr>
          <p:cNvPr id="126" name="Google Shape;126;g1b4fbcbcb83_0_566"/>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127" name="Google Shape;127;g1b4fbcbcb83_0_566"/>
          <p:cNvSpPr/>
          <p:nvPr/>
        </p:nvSpPr>
        <p:spPr>
          <a:xfrm>
            <a:off x="6118350" y="3199100"/>
            <a:ext cx="1330200" cy="1235400"/>
          </a:xfrm>
          <a:prstGeom prst="cloudCallout">
            <a:avLst>
              <a:gd fmla="val -80408" name="adj1"/>
              <a:gd fmla="val 4328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500"/>
              <a:t>Design</a:t>
            </a:r>
            <a:endParaRPr sz="1500"/>
          </a:p>
        </p:txBody>
      </p:sp>
      <p:sp>
        <p:nvSpPr>
          <p:cNvPr id="128" name="Google Shape;128;g1b4fbcbcb83_0_566"/>
          <p:cNvSpPr/>
          <p:nvPr/>
        </p:nvSpPr>
        <p:spPr>
          <a:xfrm>
            <a:off x="1752200" y="3199200"/>
            <a:ext cx="1330200" cy="1235400"/>
          </a:xfrm>
          <a:prstGeom prst="cloudCallout">
            <a:avLst>
              <a:gd fmla="val 87483" name="adj1"/>
              <a:gd fmla="val 41456"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500">
                <a:solidFill>
                  <a:schemeClr val="dk1"/>
                </a:solidFill>
                <a:highlight>
                  <a:srgbClr val="FDFDFD"/>
                </a:highlight>
              </a:rPr>
              <a:t>Color</a:t>
            </a:r>
            <a:endParaRPr sz="1500"/>
          </a:p>
        </p:txBody>
      </p:sp>
      <p:sp>
        <p:nvSpPr>
          <p:cNvPr id="129" name="Google Shape;129;g1b4fbcbcb83_0_566"/>
          <p:cNvSpPr/>
          <p:nvPr/>
        </p:nvSpPr>
        <p:spPr>
          <a:xfrm>
            <a:off x="1386775" y="4826125"/>
            <a:ext cx="1637400" cy="1426800"/>
          </a:xfrm>
          <a:prstGeom prst="cloudCallout">
            <a:avLst>
              <a:gd fmla="val 90439" name="adj1"/>
              <a:gd fmla="val -1706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500">
                <a:solidFill>
                  <a:schemeClr val="dk1"/>
                </a:solidFill>
                <a:highlight>
                  <a:srgbClr val="FDFDFD"/>
                </a:highlight>
              </a:rPr>
              <a:t>Pros </a:t>
            </a:r>
            <a:endParaRPr sz="1500">
              <a:solidFill>
                <a:schemeClr val="dk1"/>
              </a:solidFill>
              <a:highlight>
                <a:srgbClr val="FDFDFD"/>
              </a:highlight>
            </a:endParaRPr>
          </a:p>
          <a:p>
            <a:pPr indent="0" lvl="0" marL="0" rtl="0" algn="ctr">
              <a:spcBef>
                <a:spcPts val="0"/>
              </a:spcBef>
              <a:spcAft>
                <a:spcPts val="0"/>
              </a:spcAft>
              <a:buNone/>
            </a:pPr>
            <a:r>
              <a:rPr lang="ko-KR" sz="1500">
                <a:solidFill>
                  <a:schemeClr val="dk1"/>
                </a:solidFill>
                <a:highlight>
                  <a:srgbClr val="FDFDFD"/>
                </a:highlight>
              </a:rPr>
              <a:t>and </a:t>
            </a:r>
            <a:endParaRPr sz="1500">
              <a:solidFill>
                <a:schemeClr val="dk1"/>
              </a:solidFill>
              <a:highlight>
                <a:srgbClr val="FDFDFD"/>
              </a:highlight>
            </a:endParaRPr>
          </a:p>
          <a:p>
            <a:pPr indent="0" lvl="0" marL="0" rtl="0" algn="ctr">
              <a:spcBef>
                <a:spcPts val="0"/>
              </a:spcBef>
              <a:spcAft>
                <a:spcPts val="0"/>
              </a:spcAft>
              <a:buNone/>
            </a:pPr>
            <a:r>
              <a:rPr lang="ko-KR" sz="1500">
                <a:solidFill>
                  <a:schemeClr val="dk1"/>
                </a:solidFill>
                <a:highlight>
                  <a:srgbClr val="FDFDFD"/>
                </a:highlight>
              </a:rPr>
              <a:t>cons</a:t>
            </a:r>
            <a:endParaRPr sz="1500"/>
          </a:p>
        </p:txBody>
      </p:sp>
      <p:sp>
        <p:nvSpPr>
          <p:cNvPr id="130" name="Google Shape;130;g1b4fbcbcb83_0_566"/>
          <p:cNvSpPr/>
          <p:nvPr/>
        </p:nvSpPr>
        <p:spPr>
          <a:xfrm>
            <a:off x="6118350" y="4873200"/>
            <a:ext cx="1330200" cy="1235400"/>
          </a:xfrm>
          <a:prstGeom prst="cloudCallout">
            <a:avLst>
              <a:gd fmla="val -87425" name="adj1"/>
              <a:gd fmla="val -2103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500">
                <a:solidFill>
                  <a:schemeClr val="dk1"/>
                </a:solidFill>
                <a:highlight>
                  <a:srgbClr val="FDFDFD"/>
                </a:highlight>
              </a:rPr>
              <a:t>Weight</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bfc803a8d3_0_0"/>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8" name="Google Shape;518;g1bfc803a8d3_0_0"/>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519" name="Google Shape;519;g1bfc803a8d3_0_0"/>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lang="ko-KR" sz="5700">
                <a:solidFill>
                  <a:srgbClr val="FFFFFF"/>
                </a:solidFill>
              </a:rPr>
              <a:t>Future work /  Possible extensions</a:t>
            </a:r>
            <a:endParaRPr b="0" i="0" sz="1400" u="none" cap="none" strike="noStrike">
              <a:solidFill>
                <a:srgbClr val="000000"/>
              </a:solidFill>
              <a:latin typeface="Arial"/>
              <a:ea typeface="Arial"/>
              <a:cs typeface="Arial"/>
              <a:sym typeface="Arial"/>
            </a:endParaRPr>
          </a:p>
        </p:txBody>
      </p:sp>
      <p:sp>
        <p:nvSpPr>
          <p:cNvPr id="520" name="Google Shape;520;g1bfc803a8d3_0_0"/>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20"/>
            </a:srgbClr>
          </a:solidFill>
          <a:ln cap="rnd" cmpd="sng" w="44450">
            <a:solidFill>
              <a:srgbClr val="FFFFFF">
                <a:alpha val="741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g1bfc803a8d3_0_0"/>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bfc803a8d3_0_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527" name="Google Shape;527;g1bfc803a8d3_0_8"/>
          <p:cNvGrpSpPr/>
          <p:nvPr/>
        </p:nvGrpSpPr>
        <p:grpSpPr>
          <a:xfrm>
            <a:off x="688488" y="679031"/>
            <a:ext cx="9323052" cy="1015800"/>
            <a:chOff x="688488" y="679031"/>
            <a:chExt cx="9323052" cy="1015800"/>
          </a:xfrm>
        </p:grpSpPr>
        <p:sp>
          <p:nvSpPr>
            <p:cNvPr id="528" name="Google Shape;528;g1bfc803a8d3_0_8"/>
            <p:cNvSpPr txBox="1"/>
            <p:nvPr/>
          </p:nvSpPr>
          <p:spPr>
            <a:xfrm>
              <a:off x="7559040" y="679031"/>
              <a:ext cx="245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529" name="Google Shape;529;g1bfc803a8d3_0_8"/>
            <p:cNvSpPr txBox="1"/>
            <p:nvPr/>
          </p:nvSpPr>
          <p:spPr>
            <a:xfrm>
              <a:off x="688488" y="679031"/>
              <a:ext cx="5085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2000">
                  <a:solidFill>
                    <a:srgbClr val="0070C0"/>
                  </a:solidFill>
                </a:rPr>
                <a:t>9</a:t>
              </a:r>
              <a:r>
                <a:rPr lang="ko-KR" sz="2000">
                  <a:solidFill>
                    <a:srgbClr val="0070C0"/>
                  </a:solidFill>
                </a:rPr>
                <a:t>. Future work / Possible Extensions</a:t>
              </a:r>
              <a:endParaRPr/>
            </a:p>
            <a:p>
              <a:pPr indent="0" lvl="0" marL="0" marR="0" rtl="0" algn="l">
                <a:lnSpc>
                  <a:spcPct val="100000"/>
                </a:lnSpc>
                <a:spcBef>
                  <a:spcPts val="0"/>
                </a:spcBef>
                <a:spcAft>
                  <a:spcPts val="0"/>
                </a:spcAft>
                <a:buNone/>
              </a:pPr>
              <a:br>
                <a:rPr b="0" i="0" lang="ko-KR" sz="2000" u="none" cap="none" strike="noStrike">
                  <a:solidFill>
                    <a:srgbClr val="0070C0"/>
                  </a:solidFill>
                  <a:latin typeface="Arial"/>
                  <a:ea typeface="Arial"/>
                  <a:cs typeface="Arial"/>
                  <a:sym typeface="Arial"/>
                </a:rPr>
              </a:br>
              <a:endParaRPr b="0" i="0" sz="2000" u="none" cap="none" strike="noStrike">
                <a:solidFill>
                  <a:srgbClr val="0070C0"/>
                </a:solidFill>
                <a:latin typeface="Arial"/>
                <a:ea typeface="Arial"/>
                <a:cs typeface="Arial"/>
                <a:sym typeface="Arial"/>
              </a:endParaRPr>
            </a:p>
          </p:txBody>
        </p:sp>
      </p:grpSp>
      <p:cxnSp>
        <p:nvCxnSpPr>
          <p:cNvPr id="530" name="Google Shape;530;g1bfc803a8d3_0_8"/>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531" name="Google Shape;531;g1bfc803a8d3_0_8"/>
          <p:cNvSpPr txBox="1"/>
          <p:nvPr/>
        </p:nvSpPr>
        <p:spPr>
          <a:xfrm>
            <a:off x="688500" y="1257650"/>
            <a:ext cx="8008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KR"/>
              <a:t>Using Graph database to capture keyword-product relationships and to use it to determine inauthentic reviews such as advertisement reviews.</a:t>
            </a:r>
            <a:endParaRPr/>
          </a:p>
          <a:p>
            <a:pPr indent="-317500" lvl="0" marL="457200" rtl="0" algn="l">
              <a:spcBef>
                <a:spcPts val="0"/>
              </a:spcBef>
              <a:spcAft>
                <a:spcPts val="0"/>
              </a:spcAft>
              <a:buSzPts val="1400"/>
              <a:buChar char="●"/>
            </a:pPr>
            <a:r>
              <a:rPr lang="ko-KR"/>
              <a:t>Not just the review content itself, but also a further analysis of the star ratings given by each review could also add a dimension to the service.</a:t>
            </a:r>
            <a:endParaRPr/>
          </a:p>
          <a:p>
            <a:pPr indent="-317500" lvl="0" marL="457200" rtl="0" algn="l">
              <a:spcBef>
                <a:spcPts val="0"/>
              </a:spcBef>
              <a:spcAft>
                <a:spcPts val="0"/>
              </a:spcAft>
              <a:buSzPts val="1400"/>
              <a:buChar char="●"/>
            </a:pPr>
            <a:r>
              <a:rPr lang="ko-KR"/>
              <a:t>Further expansion of the Database (i.e. add more products other than the electronic ones we chose)</a:t>
            </a:r>
            <a:endParaRPr/>
          </a:p>
        </p:txBody>
      </p:sp>
      <p:pic>
        <p:nvPicPr>
          <p:cNvPr id="532" name="Google Shape;532;g1bfc803a8d3_0_8"/>
          <p:cNvPicPr preferRelativeResize="0"/>
          <p:nvPr/>
        </p:nvPicPr>
        <p:blipFill>
          <a:blip r:embed="rId3">
            <a:alphaModFix/>
          </a:blip>
          <a:stretch>
            <a:fillRect/>
          </a:stretch>
        </p:blipFill>
        <p:spPr>
          <a:xfrm>
            <a:off x="2417063" y="2735150"/>
            <a:ext cx="4309885" cy="3818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
          <p:cNvSpPr/>
          <p:nvPr/>
        </p:nvSpPr>
        <p:spPr>
          <a:xfrm>
            <a:off x="0" y="0"/>
            <a:ext cx="914171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8" name="Google Shape;538;p4"/>
          <p:cNvPicPr preferRelativeResize="0"/>
          <p:nvPr/>
        </p:nvPicPr>
        <p:blipFill rotWithShape="1">
          <a:blip r:embed="rId3">
            <a:alphaModFix amt="50000"/>
          </a:blip>
          <a:srcRect b="-1" l="2372" r="8649" t="0"/>
          <a:stretch/>
        </p:blipFill>
        <p:spPr>
          <a:xfrm>
            <a:off x="20" y="10"/>
            <a:ext cx="9141692" cy="6857990"/>
          </a:xfrm>
          <a:prstGeom prst="rect">
            <a:avLst/>
          </a:prstGeom>
          <a:noFill/>
          <a:ln>
            <a:noFill/>
          </a:ln>
        </p:spPr>
      </p:pic>
      <p:sp>
        <p:nvSpPr>
          <p:cNvPr id="539" name="Google Shape;539;p4"/>
          <p:cNvSpPr txBox="1"/>
          <p:nvPr/>
        </p:nvSpPr>
        <p:spPr>
          <a:xfrm>
            <a:off x="1143000" y="1122363"/>
            <a:ext cx="6858000" cy="306324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b="0" i="0" lang="ko-KR" sz="5700" u="none" cap="none" strike="noStrike">
                <a:solidFill>
                  <a:srgbClr val="FFFFFF"/>
                </a:solidFill>
                <a:latin typeface="Arial"/>
                <a:ea typeface="Arial"/>
                <a:cs typeface="Arial"/>
                <a:sym typeface="Arial"/>
              </a:rPr>
              <a:t>Team 9</a:t>
            </a:r>
            <a:endParaRPr b="0" i="0" sz="1400" u="none" cap="none" strike="noStrike">
              <a:solidFill>
                <a:srgbClr val="000000"/>
              </a:solidFill>
              <a:latin typeface="Arial"/>
              <a:ea typeface="Arial"/>
              <a:cs typeface="Arial"/>
              <a:sym typeface="Arial"/>
            </a:endParaRPr>
          </a:p>
        </p:txBody>
      </p:sp>
      <p:sp>
        <p:nvSpPr>
          <p:cNvPr id="540" name="Google Shape;540;p4"/>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17"/>
            </a:srgbClr>
          </a:solidFill>
          <a:ln cap="rnd" cmpd="sng" w="44450">
            <a:solidFill>
              <a:srgbClr val="FFFFFF">
                <a:alpha val="74117"/>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1" name="Google Shape;541;p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547" name="Google Shape;547;p5"/>
          <p:cNvGrpSpPr/>
          <p:nvPr/>
        </p:nvGrpSpPr>
        <p:grpSpPr>
          <a:xfrm>
            <a:off x="688488" y="679031"/>
            <a:ext cx="9322997" cy="1015800"/>
            <a:chOff x="688488" y="679031"/>
            <a:chExt cx="9322997" cy="1015800"/>
          </a:xfrm>
        </p:grpSpPr>
        <p:sp>
          <p:nvSpPr>
            <p:cNvPr id="548" name="Google Shape;548;p5"/>
            <p:cNvSpPr txBox="1"/>
            <p:nvPr/>
          </p:nvSpPr>
          <p:spPr>
            <a:xfrm>
              <a:off x="7559040" y="679031"/>
              <a:ext cx="245244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549" name="Google Shape;549;p5"/>
            <p:cNvSpPr txBox="1"/>
            <p:nvPr/>
          </p:nvSpPr>
          <p:spPr>
            <a:xfrm>
              <a:off x="688488" y="679031"/>
              <a:ext cx="5085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2000">
                  <a:solidFill>
                    <a:srgbClr val="0070C0"/>
                  </a:solidFill>
                </a:rPr>
                <a:t>10. </a:t>
              </a:r>
              <a:r>
                <a:rPr b="0" i="0" lang="ko-KR" sz="2000" u="none" cap="none" strike="noStrike">
                  <a:solidFill>
                    <a:srgbClr val="0070C0"/>
                  </a:solidFill>
                  <a:latin typeface="Arial"/>
                  <a:ea typeface="Arial"/>
                  <a:cs typeface="Arial"/>
                  <a:sym typeface="Arial"/>
                </a:rPr>
                <a:t>Team 9 members</a:t>
              </a:r>
              <a:endParaRPr/>
            </a:p>
            <a:p>
              <a:pPr indent="0" lvl="0" marL="0" marR="0" rtl="0" algn="l">
                <a:lnSpc>
                  <a:spcPct val="100000"/>
                </a:lnSpc>
                <a:spcBef>
                  <a:spcPts val="0"/>
                </a:spcBef>
                <a:spcAft>
                  <a:spcPts val="0"/>
                </a:spcAft>
                <a:buNone/>
              </a:pPr>
              <a:br>
                <a:rPr b="0" i="0" lang="ko-KR" sz="2000" u="none" cap="none" strike="noStrike">
                  <a:solidFill>
                    <a:srgbClr val="0070C0"/>
                  </a:solidFill>
                  <a:latin typeface="Arial"/>
                  <a:ea typeface="Arial"/>
                  <a:cs typeface="Arial"/>
                  <a:sym typeface="Arial"/>
                </a:rPr>
              </a:br>
              <a:endParaRPr b="0" i="0" sz="2000" u="none" cap="none" strike="noStrike">
                <a:solidFill>
                  <a:srgbClr val="0070C0"/>
                </a:solidFill>
                <a:latin typeface="Arial"/>
                <a:ea typeface="Arial"/>
                <a:cs typeface="Arial"/>
                <a:sym typeface="Arial"/>
              </a:endParaRPr>
            </a:p>
          </p:txBody>
        </p:sp>
      </p:grpSp>
      <p:cxnSp>
        <p:nvCxnSpPr>
          <p:cNvPr id="550" name="Google Shape;550;p5"/>
          <p:cNvCxnSpPr/>
          <p:nvPr/>
        </p:nvCxnSpPr>
        <p:spPr>
          <a:xfrm>
            <a:off x="688488" y="1168400"/>
            <a:ext cx="8008472" cy="0"/>
          </a:xfrm>
          <a:prstGeom prst="straightConnector1">
            <a:avLst/>
          </a:prstGeom>
          <a:noFill/>
          <a:ln cap="flat" cmpd="sng" w="28575">
            <a:solidFill>
              <a:schemeClr val="accent1"/>
            </a:solidFill>
            <a:prstDash val="solid"/>
            <a:miter lim="800000"/>
            <a:headEnd len="sm" w="sm" type="none"/>
            <a:tailEnd len="sm" w="sm" type="none"/>
          </a:ln>
        </p:spPr>
      </p:cxnSp>
      <p:pic>
        <p:nvPicPr>
          <p:cNvPr id="551" name="Google Shape;551;p5"/>
          <p:cNvPicPr preferRelativeResize="0"/>
          <p:nvPr/>
        </p:nvPicPr>
        <p:blipFill rotWithShape="1">
          <a:blip r:embed="rId3">
            <a:alphaModFix/>
          </a:blip>
          <a:srcRect b="41275" l="3249" r="2916" t="11984"/>
          <a:stretch/>
        </p:blipFill>
        <p:spPr>
          <a:xfrm>
            <a:off x="597827" y="1647947"/>
            <a:ext cx="3572618" cy="3859448"/>
          </a:xfrm>
          <a:prstGeom prst="rect">
            <a:avLst/>
          </a:prstGeom>
          <a:noFill/>
          <a:ln>
            <a:noFill/>
          </a:ln>
        </p:spPr>
      </p:pic>
      <p:sp>
        <p:nvSpPr>
          <p:cNvPr id="552" name="Google Shape;552;p5"/>
          <p:cNvSpPr txBox="1"/>
          <p:nvPr/>
        </p:nvSpPr>
        <p:spPr>
          <a:xfrm>
            <a:off x="4353675" y="1350600"/>
            <a:ext cx="4654800" cy="504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1. Seonggu Shin - Data Scienc</a:t>
            </a:r>
            <a:r>
              <a:rPr b="1" lang="ko-KR"/>
              <a:t>e Master’s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-Leader of the team</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-Project proposal, </a:t>
            </a:r>
            <a:r>
              <a:rPr lang="ko-KR"/>
              <a:t>F</a:t>
            </a:r>
            <a:r>
              <a:rPr b="0" i="0" lang="ko-KR" sz="1400" u="none" cap="none" strike="noStrike">
                <a:solidFill>
                  <a:srgbClr val="000000"/>
                </a:solidFill>
                <a:latin typeface="Arial"/>
                <a:ea typeface="Arial"/>
                <a:cs typeface="Arial"/>
                <a:sym typeface="Arial"/>
              </a:rPr>
              <a:t>inal </a:t>
            </a:r>
            <a:r>
              <a:rPr lang="ko-KR"/>
              <a:t>P</a:t>
            </a:r>
            <a:r>
              <a:rPr b="0" i="0" lang="ko-KR" sz="1400" u="none" cap="none" strike="noStrike">
                <a:solidFill>
                  <a:srgbClr val="000000"/>
                </a:solidFill>
                <a:latin typeface="Arial"/>
                <a:ea typeface="Arial"/>
                <a:cs typeface="Arial"/>
                <a:sym typeface="Arial"/>
              </a:rPr>
              <a:t>resentation</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-Demo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2. </a:t>
            </a:r>
            <a:r>
              <a:rPr b="1" lang="ko-KR"/>
              <a:t>Joo</a:t>
            </a:r>
            <a:r>
              <a:rPr b="1" i="0" lang="ko-KR" sz="1400" u="none" cap="none" strike="noStrike">
                <a:solidFill>
                  <a:srgbClr val="000000"/>
                </a:solidFill>
                <a:latin typeface="Arial"/>
                <a:ea typeface="Arial"/>
                <a:cs typeface="Arial"/>
                <a:sym typeface="Arial"/>
              </a:rPr>
              <a:t>nkyu Lee - Data </a:t>
            </a:r>
            <a:r>
              <a:rPr b="1" lang="ko-KR"/>
              <a:t>Science Master’s</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a:t>
            </a:r>
            <a:r>
              <a:rPr lang="ko-KR"/>
              <a:t>Web Scraping</a:t>
            </a:r>
            <a:r>
              <a:rPr b="0" i="0" lang="ko-KR" sz="1400" u="none" cap="none" strike="noStrike">
                <a:solidFill>
                  <a:srgbClr val="000000"/>
                </a:solidFill>
                <a:latin typeface="Arial"/>
                <a:ea typeface="Arial"/>
                <a:cs typeface="Arial"/>
                <a:sym typeface="Arial"/>
              </a:rPr>
              <a:t>(Naver shopping)</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-MySQL Database </a:t>
            </a:r>
            <a:r>
              <a:rPr lang="ko-KR"/>
              <a:t>construction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3. J</a:t>
            </a:r>
            <a:r>
              <a:rPr b="1" lang="ko-KR"/>
              <a:t>eo</a:t>
            </a:r>
            <a:r>
              <a:rPr b="1" i="0" lang="ko-KR" sz="1400" u="none" cap="none" strike="noStrike">
                <a:solidFill>
                  <a:srgbClr val="000000"/>
                </a:solidFill>
                <a:latin typeface="Arial"/>
                <a:ea typeface="Arial"/>
                <a:cs typeface="Arial"/>
                <a:sym typeface="Arial"/>
              </a:rPr>
              <a:t>ng</a:t>
            </a:r>
            <a:r>
              <a:rPr b="1" lang="ko-KR"/>
              <a:t>gu</a:t>
            </a:r>
            <a:r>
              <a:rPr b="1" i="0" lang="ko-KR" sz="1400" u="none" cap="none" strike="noStrike">
                <a:solidFill>
                  <a:srgbClr val="000000"/>
                </a:solidFill>
                <a:latin typeface="Arial"/>
                <a:ea typeface="Arial"/>
                <a:cs typeface="Arial"/>
                <a:sym typeface="Arial"/>
              </a:rPr>
              <a:t>k Kim - </a:t>
            </a:r>
            <a:r>
              <a:rPr b="1" lang="ko-KR">
                <a:solidFill>
                  <a:schemeClr val="dk1"/>
                </a:solidFill>
              </a:rPr>
              <a:t>Data Science Master’s</a:t>
            </a:r>
            <a:br>
              <a:rPr b="0" i="0" lang="ko-KR" sz="1400" u="none" cap="none" strike="noStrike">
                <a:solidFill>
                  <a:srgbClr val="000000"/>
                </a:solidFill>
                <a:latin typeface="Arial"/>
                <a:ea typeface="Arial"/>
                <a:cs typeface="Arial"/>
                <a:sym typeface="Arial"/>
              </a:rPr>
            </a:br>
            <a:r>
              <a:rPr b="0" i="0" lang="ko-KR" sz="1400" u="none" cap="none" strike="noStrike">
                <a:solidFill>
                  <a:srgbClr val="000000"/>
                </a:solidFill>
                <a:latin typeface="Arial"/>
                <a:ea typeface="Arial"/>
                <a:cs typeface="Arial"/>
                <a:sym typeface="Arial"/>
              </a:rPr>
              <a:t>-</a:t>
            </a:r>
            <a:r>
              <a:rPr lang="ko-KR"/>
              <a:t>Web Scraping</a:t>
            </a:r>
            <a:r>
              <a:rPr b="0" i="0" lang="ko-KR" sz="1400" u="none" cap="none" strike="noStrike">
                <a:solidFill>
                  <a:srgbClr val="000000"/>
                </a:solidFill>
                <a:latin typeface="Arial"/>
                <a:ea typeface="Arial"/>
                <a:cs typeface="Arial"/>
                <a:sym typeface="Arial"/>
              </a:rPr>
              <a:t>(Coupang, Student Welfare Store)</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-Word</a:t>
            </a:r>
            <a:r>
              <a:rPr lang="ko-KR"/>
              <a:t>C</a:t>
            </a:r>
            <a:r>
              <a:rPr b="0" i="0" lang="ko-KR" sz="1400" u="none" cap="none" strike="noStrike">
                <a:solidFill>
                  <a:srgbClr val="000000"/>
                </a:solidFill>
                <a:latin typeface="Arial"/>
                <a:ea typeface="Arial"/>
                <a:cs typeface="Arial"/>
                <a:sym typeface="Arial"/>
              </a:rPr>
              <a:t>loud Visualization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ko-KR"/>
              <a:t>-Co-Produce presentation materials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ko-KR" sz="1400" u="none" cap="none" strike="noStrike">
                <a:solidFill>
                  <a:srgbClr val="000000"/>
                </a:solidFill>
                <a:latin typeface="Arial"/>
                <a:ea typeface="Arial"/>
                <a:cs typeface="Arial"/>
                <a:sym typeface="Arial"/>
              </a:rPr>
              <a:t>4. Yujin Jo</a:t>
            </a:r>
            <a:r>
              <a:rPr lang="ko-KR"/>
              <a:t> - </a:t>
            </a:r>
            <a:r>
              <a:rPr b="1" lang="ko-KR">
                <a:solidFill>
                  <a:schemeClr val="dk1"/>
                </a:solidFill>
              </a:rPr>
              <a:t>Data Science Master’s</a:t>
            </a:r>
            <a:endParaRPr b="1">
              <a:solidFill>
                <a:schemeClr val="dk1"/>
              </a:solidFil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a:t>
            </a:r>
            <a:r>
              <a:rPr lang="ko-KR"/>
              <a:t>Web Scraping</a:t>
            </a:r>
            <a:r>
              <a:rPr b="0" i="0" lang="ko-KR" sz="1400" u="none" cap="none" strike="noStrike">
                <a:solidFill>
                  <a:srgbClr val="000000"/>
                </a:solidFill>
                <a:latin typeface="Arial"/>
                <a:ea typeface="Arial"/>
                <a:cs typeface="Arial"/>
                <a:sym typeface="Arial"/>
              </a:rPr>
              <a:t>(Ggul review)</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-Sentiment analysis</a:t>
            </a:r>
            <a:endParaRPr b="0" i="0" sz="14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Font typeface="Arial"/>
              <a:buNone/>
            </a:pPr>
            <a:r>
              <a:rPr lang="ko-KR">
                <a:solidFill>
                  <a:schemeClr val="dk1"/>
                </a:solidFill>
              </a:rPr>
              <a:t>-Co-Produce presentation materials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lang="ko-KR"/>
              <a:t>5.</a:t>
            </a:r>
            <a:r>
              <a:rPr b="1" i="0" lang="ko-KR" sz="1400" u="none" cap="none" strike="noStrike">
                <a:solidFill>
                  <a:srgbClr val="000000"/>
                </a:solidFill>
                <a:latin typeface="Arial"/>
                <a:ea typeface="Arial"/>
                <a:cs typeface="Arial"/>
                <a:sym typeface="Arial"/>
              </a:rPr>
              <a:t> Sangwoo Heo</a:t>
            </a:r>
            <a:r>
              <a:rPr lang="ko-KR"/>
              <a:t> - </a:t>
            </a:r>
            <a:r>
              <a:rPr b="1" lang="ko-KR">
                <a:solidFill>
                  <a:schemeClr val="dk1"/>
                </a:solidFill>
              </a:rPr>
              <a:t>Data Science Master’s</a:t>
            </a:r>
            <a:endParaRPr b="1">
              <a:solidFill>
                <a:schemeClr val="dk1"/>
              </a:solidFill>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a:t>
            </a:r>
            <a:r>
              <a:rPr lang="ko-KR"/>
              <a:t>Web Scraping</a:t>
            </a:r>
            <a:r>
              <a:rPr b="0" i="0" lang="ko-KR" sz="1400" u="none" cap="none" strike="noStrike">
                <a:solidFill>
                  <a:srgbClr val="000000"/>
                </a:solidFill>
                <a:latin typeface="Arial"/>
                <a:ea typeface="Arial"/>
                <a:cs typeface="Arial"/>
                <a:sym typeface="Arial"/>
              </a:rPr>
              <a:t>(Coupang)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ko-KR"/>
              <a:t>-Designing OLTP/OLAP </a:t>
            </a:r>
            <a:r>
              <a:rPr lang="ko-KR">
                <a:solidFill>
                  <a:schemeClr val="dk1"/>
                </a:solidFill>
              </a:rPr>
              <a:t>Scenarios</a:t>
            </a:r>
            <a:r>
              <a:rPr lang="ko-KR"/>
              <a:t>, </a:t>
            </a:r>
            <a:r>
              <a:rPr lang="ko-KR"/>
              <a:t>SQL Query</a:t>
            </a:r>
            <a:endParaRPr/>
          </a:p>
          <a:p>
            <a:pPr indent="0" lvl="0" marL="0" marR="0" rtl="0" algn="l">
              <a:lnSpc>
                <a:spcPct val="100000"/>
              </a:lnSpc>
              <a:spcBef>
                <a:spcPts val="0"/>
              </a:spcBef>
              <a:spcAft>
                <a:spcPts val="0"/>
              </a:spcAft>
              <a:buNone/>
            </a:pPr>
            <a:r>
              <a:rPr b="0" i="0" lang="ko-KR" sz="1400" u="none" cap="none" strike="noStrike">
                <a:solidFill>
                  <a:srgbClr val="000000"/>
                </a:solidFill>
                <a:latin typeface="Arial"/>
                <a:ea typeface="Arial"/>
                <a:cs typeface="Arial"/>
                <a:sym typeface="Arial"/>
              </a:rPr>
              <a:t>-Keyword Extraction &amp; Classification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
          <p:cNvSpPr/>
          <p:nvPr/>
        </p:nvSpPr>
        <p:spPr>
          <a:xfrm>
            <a:off x="0" y="0"/>
            <a:ext cx="914171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8" name="Google Shape;558;p6"/>
          <p:cNvPicPr preferRelativeResize="0"/>
          <p:nvPr/>
        </p:nvPicPr>
        <p:blipFill rotWithShape="1">
          <a:blip r:embed="rId3">
            <a:alphaModFix amt="50000"/>
          </a:blip>
          <a:srcRect b="-1" l="2372" r="8649" t="0"/>
          <a:stretch/>
        </p:blipFill>
        <p:spPr>
          <a:xfrm>
            <a:off x="20" y="10"/>
            <a:ext cx="9141692" cy="6857990"/>
          </a:xfrm>
          <a:prstGeom prst="rect">
            <a:avLst/>
          </a:prstGeom>
          <a:noFill/>
          <a:ln>
            <a:noFill/>
          </a:ln>
        </p:spPr>
      </p:pic>
      <p:sp>
        <p:nvSpPr>
          <p:cNvPr id="559" name="Google Shape;559;p6"/>
          <p:cNvSpPr txBox="1"/>
          <p:nvPr/>
        </p:nvSpPr>
        <p:spPr>
          <a:xfrm>
            <a:off x="1143000" y="1122363"/>
            <a:ext cx="6858000" cy="306324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b="0" i="0" lang="ko-KR" sz="5700" u="none" cap="none" strike="noStrike">
                <a:solidFill>
                  <a:srgbClr val="FFFFFF"/>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560" name="Google Shape;560;p6"/>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17"/>
            </a:srgbClr>
          </a:solidFill>
          <a:ln cap="rnd" cmpd="sng" w="44450">
            <a:solidFill>
              <a:srgbClr val="FFFFFF">
                <a:alpha val="74117"/>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b4fbcbcb83_0_58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136" name="Google Shape;136;g1b4fbcbcb83_0_581"/>
          <p:cNvGrpSpPr/>
          <p:nvPr/>
        </p:nvGrpSpPr>
        <p:grpSpPr>
          <a:xfrm>
            <a:off x="962444" y="2760268"/>
            <a:ext cx="3941977" cy="2680839"/>
            <a:chOff x="5410018" y="1953918"/>
            <a:chExt cx="3941977" cy="2680839"/>
          </a:xfrm>
        </p:grpSpPr>
        <p:sp>
          <p:nvSpPr>
            <p:cNvPr id="137" name="Google Shape;137;g1b4fbcbcb83_0_581"/>
            <p:cNvSpPr txBox="1"/>
            <p:nvPr/>
          </p:nvSpPr>
          <p:spPr>
            <a:xfrm>
              <a:off x="5757095" y="1953918"/>
              <a:ext cx="3594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8" name="Google Shape;138;g1b4fbcbcb83_0_581"/>
            <p:cNvPicPr preferRelativeResize="0"/>
            <p:nvPr/>
          </p:nvPicPr>
          <p:blipFill rotWithShape="1">
            <a:blip r:embed="rId3">
              <a:alphaModFix/>
            </a:blip>
            <a:srcRect b="0" l="0" r="11284" t="0"/>
            <a:stretch/>
          </p:blipFill>
          <p:spPr>
            <a:xfrm>
              <a:off x="5410018" y="2699164"/>
              <a:ext cx="2967657" cy="12826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39" name="Google Shape;139;g1b4fbcbcb83_0_581"/>
            <p:cNvSpPr txBox="1"/>
            <p:nvPr/>
          </p:nvSpPr>
          <p:spPr>
            <a:xfrm>
              <a:off x="5608603" y="4326957"/>
              <a:ext cx="2570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g1b4fbcbcb83_0_581"/>
          <p:cNvGrpSpPr/>
          <p:nvPr/>
        </p:nvGrpSpPr>
        <p:grpSpPr>
          <a:xfrm>
            <a:off x="638633" y="1891726"/>
            <a:ext cx="3594900" cy="3379343"/>
            <a:chOff x="452733" y="1505064"/>
            <a:chExt cx="3594900" cy="3379343"/>
          </a:xfrm>
        </p:grpSpPr>
        <p:sp>
          <p:nvSpPr>
            <p:cNvPr id="141" name="Google Shape;141;g1b4fbcbcb83_0_581"/>
            <p:cNvSpPr txBox="1"/>
            <p:nvPr/>
          </p:nvSpPr>
          <p:spPr>
            <a:xfrm>
              <a:off x="452733" y="1946268"/>
              <a:ext cx="35949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Case 1</a:t>
              </a:r>
              <a:endParaRPr b="0" i="0" sz="2000" u="none" cap="none" strike="noStrike">
                <a:solidFill>
                  <a:schemeClr val="dk1"/>
                </a:solidFill>
                <a:latin typeface="Arial"/>
                <a:ea typeface="Arial"/>
                <a:cs typeface="Arial"/>
                <a:sym typeface="Arial"/>
              </a:endParaRPr>
            </a:p>
          </p:txBody>
        </p:sp>
        <p:pic>
          <p:nvPicPr>
            <p:cNvPr id="142" name="Google Shape;142;g1b4fbcbcb83_0_581"/>
            <p:cNvPicPr preferRelativeResize="0"/>
            <p:nvPr/>
          </p:nvPicPr>
          <p:blipFill rotWithShape="1">
            <a:blip r:embed="rId4">
              <a:alphaModFix/>
            </a:blip>
            <a:srcRect b="2429" l="0" r="0" t="0"/>
            <a:stretch/>
          </p:blipFill>
          <p:spPr>
            <a:xfrm>
              <a:off x="766350" y="1505064"/>
              <a:ext cx="2967657" cy="12826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43" name="Google Shape;143;g1b4fbcbcb83_0_581"/>
            <p:cNvSpPr txBox="1"/>
            <p:nvPr/>
          </p:nvSpPr>
          <p:spPr>
            <a:xfrm>
              <a:off x="766335" y="4576607"/>
              <a:ext cx="2570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g1b4fbcbcb83_0_581"/>
          <p:cNvSpPr txBox="1"/>
          <p:nvPr/>
        </p:nvSpPr>
        <p:spPr>
          <a:xfrm>
            <a:off x="1280160" y="5518497"/>
            <a:ext cx="65838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ko-KR" sz="2250">
                <a:solidFill>
                  <a:schemeClr val="dk1"/>
                </a:solidFill>
                <a:highlight>
                  <a:srgbClr val="FDFDFD"/>
                </a:highlight>
                <a:latin typeface="Microsoft Yahei"/>
                <a:ea typeface="Microsoft Yahei"/>
                <a:cs typeface="Microsoft Yahei"/>
                <a:sym typeface="Microsoft Yahei"/>
              </a:rPr>
              <a:t>Let's gather all the reviews of each product </a:t>
            </a:r>
            <a:endParaRPr sz="2250">
              <a:solidFill>
                <a:schemeClr val="dk1"/>
              </a:solidFill>
              <a:highlight>
                <a:srgbClr val="FDFDFD"/>
              </a:highlight>
              <a:latin typeface="Microsoft Yahei"/>
              <a:ea typeface="Microsoft Yahei"/>
              <a:cs typeface="Microsoft Yahei"/>
              <a:sym typeface="Microsoft Yahei"/>
            </a:endParaRPr>
          </a:p>
          <a:p>
            <a:pPr indent="0" lvl="0" marL="0" marR="0" rtl="0" algn="ctr">
              <a:lnSpc>
                <a:spcPct val="100000"/>
              </a:lnSpc>
              <a:spcBef>
                <a:spcPts val="0"/>
              </a:spcBef>
              <a:spcAft>
                <a:spcPts val="0"/>
              </a:spcAft>
              <a:buClr>
                <a:srgbClr val="000000"/>
              </a:buClr>
              <a:buSzPts val="2400"/>
              <a:buFont typeface="Arial"/>
              <a:buNone/>
            </a:pPr>
            <a:r>
              <a:rPr lang="ko-KR" sz="2250">
                <a:solidFill>
                  <a:schemeClr val="dk1"/>
                </a:solidFill>
                <a:highlight>
                  <a:srgbClr val="FDFDFD"/>
                </a:highlight>
                <a:latin typeface="Microsoft Yahei"/>
                <a:ea typeface="Microsoft Yahei"/>
                <a:cs typeface="Microsoft Yahei"/>
                <a:sym typeface="Microsoft Yahei"/>
              </a:rPr>
              <a:t>in one page and show them!</a:t>
            </a:r>
            <a:endParaRPr b="0" i="0" sz="2400" u="none" cap="none" strike="noStrike">
              <a:solidFill>
                <a:srgbClr val="C00000"/>
              </a:solidFill>
              <a:latin typeface="Arial"/>
              <a:ea typeface="Arial"/>
              <a:cs typeface="Arial"/>
              <a:sym typeface="Arial"/>
            </a:endParaRPr>
          </a:p>
        </p:txBody>
      </p:sp>
      <p:grpSp>
        <p:nvGrpSpPr>
          <p:cNvPr id="145" name="Google Shape;145;g1b4fbcbcb83_0_581"/>
          <p:cNvGrpSpPr/>
          <p:nvPr/>
        </p:nvGrpSpPr>
        <p:grpSpPr>
          <a:xfrm>
            <a:off x="688488" y="679031"/>
            <a:ext cx="9323032" cy="489369"/>
            <a:chOff x="688488" y="679031"/>
            <a:chExt cx="9323032" cy="489369"/>
          </a:xfrm>
        </p:grpSpPr>
        <p:grpSp>
          <p:nvGrpSpPr>
            <p:cNvPr id="146" name="Google Shape;146;g1b4fbcbcb83_0_581"/>
            <p:cNvGrpSpPr/>
            <p:nvPr/>
          </p:nvGrpSpPr>
          <p:grpSpPr>
            <a:xfrm>
              <a:off x="688488" y="679031"/>
              <a:ext cx="9323032" cy="400200"/>
              <a:chOff x="688488" y="679031"/>
              <a:chExt cx="9323032" cy="400200"/>
            </a:xfrm>
          </p:grpSpPr>
          <p:sp>
            <p:nvSpPr>
              <p:cNvPr id="147" name="Google Shape;147;g1b4fbcbcb83_0_581"/>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148" name="Google Shape;148;g1b4fbcbcb83_0_581"/>
              <p:cNvSpPr txBox="1"/>
              <p:nvPr/>
            </p:nvSpPr>
            <p:spPr>
              <a:xfrm>
                <a:off x="688488"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01. Motivation / Background</a:t>
                </a:r>
                <a:endParaRPr b="0" i="0" sz="2000" u="none" cap="none" strike="noStrike">
                  <a:solidFill>
                    <a:srgbClr val="0070C0"/>
                  </a:solidFill>
                  <a:latin typeface="Arial"/>
                  <a:ea typeface="Arial"/>
                  <a:cs typeface="Arial"/>
                  <a:sym typeface="Arial"/>
                </a:endParaRPr>
              </a:p>
            </p:txBody>
          </p:sp>
        </p:grpSp>
        <p:cxnSp>
          <p:nvCxnSpPr>
            <p:cNvPr id="149" name="Google Shape;149;g1b4fbcbcb83_0_581"/>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grpSp>
      <p:sp>
        <p:nvSpPr>
          <p:cNvPr id="150" name="Google Shape;150;g1b4fbcbcb83_0_581"/>
          <p:cNvSpPr txBox="1"/>
          <p:nvPr/>
        </p:nvSpPr>
        <p:spPr>
          <a:xfrm>
            <a:off x="4394850" y="1891725"/>
            <a:ext cx="3594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solidFill>
                  <a:schemeClr val="dk1"/>
                </a:solidFill>
                <a:highlight>
                  <a:srgbClr val="FDFDFD"/>
                </a:highlight>
              </a:rPr>
              <a:t>• The reviews provided by other buyers are very helpful for our consumption decision</a:t>
            </a:r>
            <a:endParaRPr sz="1500"/>
          </a:p>
        </p:txBody>
      </p:sp>
      <p:sp>
        <p:nvSpPr>
          <p:cNvPr id="151" name="Google Shape;151;g1b4fbcbcb83_0_581"/>
          <p:cNvSpPr txBox="1"/>
          <p:nvPr/>
        </p:nvSpPr>
        <p:spPr>
          <a:xfrm>
            <a:off x="4394850" y="2810550"/>
            <a:ext cx="3897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solidFill>
                  <a:schemeClr val="dk1"/>
                </a:solidFill>
                <a:highlight>
                  <a:srgbClr val="FDFDFD"/>
                </a:highlight>
              </a:rPr>
              <a:t>• However, review data exists </a:t>
            </a:r>
            <a:endParaRPr sz="1500">
              <a:solidFill>
                <a:schemeClr val="dk1"/>
              </a:solidFill>
              <a:highlight>
                <a:srgbClr val="FDFDFD"/>
              </a:highlight>
            </a:endParaRPr>
          </a:p>
          <a:p>
            <a:pPr indent="0" lvl="0" marL="0" rtl="0" algn="l">
              <a:spcBef>
                <a:spcPts val="0"/>
              </a:spcBef>
              <a:spcAft>
                <a:spcPts val="0"/>
              </a:spcAft>
              <a:buNone/>
            </a:pPr>
            <a:r>
              <a:rPr lang="ko-KR" sz="1500">
                <a:solidFill>
                  <a:schemeClr val="dk1"/>
                </a:solidFill>
                <a:highlight>
                  <a:srgbClr val="FDFDFD"/>
                </a:highlight>
              </a:rPr>
              <a:t>  separately for each distribution platform, </a:t>
            </a:r>
            <a:endParaRPr sz="1500">
              <a:solidFill>
                <a:schemeClr val="dk1"/>
              </a:solidFill>
              <a:highlight>
                <a:srgbClr val="FDFDFD"/>
              </a:highlight>
            </a:endParaRPr>
          </a:p>
          <a:p>
            <a:pPr indent="0" lvl="0" marL="0" rtl="0" algn="l">
              <a:spcBef>
                <a:spcPts val="0"/>
              </a:spcBef>
              <a:spcAft>
                <a:spcPts val="0"/>
              </a:spcAft>
              <a:buNone/>
            </a:pPr>
            <a:r>
              <a:rPr lang="ko-KR" sz="1500">
                <a:solidFill>
                  <a:schemeClr val="dk1"/>
                </a:solidFill>
                <a:highlight>
                  <a:srgbClr val="FDFDFD"/>
                </a:highlight>
              </a:rPr>
              <a:t>  and it takes a lot of time to look it up.</a:t>
            </a:r>
            <a:endParaRPr sz="1500"/>
          </a:p>
        </p:txBody>
      </p:sp>
      <p:sp>
        <p:nvSpPr>
          <p:cNvPr id="152" name="Google Shape;152;g1b4fbcbcb83_0_581"/>
          <p:cNvSpPr txBox="1"/>
          <p:nvPr/>
        </p:nvSpPr>
        <p:spPr>
          <a:xfrm>
            <a:off x="4394850" y="3729363"/>
            <a:ext cx="3897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solidFill>
                  <a:schemeClr val="dk1"/>
                </a:solidFill>
                <a:highlight>
                  <a:srgbClr val="FDFDFD"/>
                </a:highlight>
              </a:rPr>
              <a:t>• It will be very helpful for consumers to </a:t>
            </a:r>
            <a:endParaRPr sz="1500">
              <a:solidFill>
                <a:schemeClr val="dk1"/>
              </a:solidFill>
              <a:highlight>
                <a:srgbClr val="FDFDFD"/>
              </a:highlight>
            </a:endParaRPr>
          </a:p>
          <a:p>
            <a:pPr indent="0" lvl="0" marL="0" rtl="0" algn="l">
              <a:spcBef>
                <a:spcPts val="0"/>
              </a:spcBef>
              <a:spcAft>
                <a:spcPts val="0"/>
              </a:spcAft>
              <a:buNone/>
            </a:pPr>
            <a:r>
              <a:rPr lang="ko-KR" sz="1500">
                <a:solidFill>
                  <a:schemeClr val="dk1"/>
                </a:solidFill>
                <a:highlight>
                  <a:srgbClr val="FDFDFD"/>
                </a:highlight>
              </a:rPr>
              <a:t>  make decisions if they can see reviews </a:t>
            </a:r>
            <a:endParaRPr sz="1500">
              <a:solidFill>
                <a:schemeClr val="dk1"/>
              </a:solidFill>
              <a:highlight>
                <a:srgbClr val="FDFDFD"/>
              </a:highlight>
            </a:endParaRPr>
          </a:p>
          <a:p>
            <a:pPr indent="0" lvl="0" marL="0" rtl="0" algn="l">
              <a:spcBef>
                <a:spcPts val="0"/>
              </a:spcBef>
              <a:spcAft>
                <a:spcPts val="0"/>
              </a:spcAft>
              <a:buNone/>
            </a:pPr>
            <a:r>
              <a:rPr lang="ko-KR" sz="1500">
                <a:solidFill>
                  <a:schemeClr val="dk1"/>
                </a:solidFill>
                <a:highlight>
                  <a:srgbClr val="FDFDFD"/>
                </a:highlight>
              </a:rPr>
              <a:t>  from different platforms in one setting.</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g1b4fbcbcb83_0_602"/>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g1b4fbcbcb83_0_602"/>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159" name="Google Shape;159;g1b4fbcbcb83_0_602"/>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5700"/>
              <a:buFont typeface="Arial"/>
              <a:buNone/>
            </a:pPr>
            <a:r>
              <a:rPr b="0" i="0" lang="ko-KR" sz="5700" u="none" cap="none" strike="noStrike">
                <a:solidFill>
                  <a:srgbClr val="FFFFFF"/>
                </a:solidFill>
                <a:latin typeface="Arial"/>
                <a:ea typeface="Arial"/>
                <a:cs typeface="Arial"/>
                <a:sym typeface="Arial"/>
              </a:rPr>
              <a:t>Project Scenario</a:t>
            </a:r>
            <a:endParaRPr b="0" i="0" sz="1400" u="none" cap="none" strike="noStrike">
              <a:solidFill>
                <a:srgbClr val="000000"/>
              </a:solidFill>
              <a:latin typeface="Arial"/>
              <a:ea typeface="Arial"/>
              <a:cs typeface="Arial"/>
              <a:sym typeface="Arial"/>
            </a:endParaRPr>
          </a:p>
        </p:txBody>
      </p:sp>
      <p:sp>
        <p:nvSpPr>
          <p:cNvPr id="160" name="Google Shape;160;g1b4fbcbcb83_0_602"/>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510"/>
            </a:srgbClr>
          </a:solidFill>
          <a:ln cap="rnd" cmpd="sng" w="44450">
            <a:solidFill>
              <a:srgbClr val="FFFFFF">
                <a:alpha val="7451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g1b4fbcbcb83_0_602"/>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b4fbcbcb83_0_61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167" name="Google Shape;167;g1b4fbcbcb83_0_610"/>
          <p:cNvGrpSpPr/>
          <p:nvPr/>
        </p:nvGrpSpPr>
        <p:grpSpPr>
          <a:xfrm>
            <a:off x="688504" y="679025"/>
            <a:ext cx="9323016" cy="400206"/>
            <a:chOff x="688504" y="679025"/>
            <a:chExt cx="9323016" cy="400206"/>
          </a:xfrm>
        </p:grpSpPr>
        <p:sp>
          <p:nvSpPr>
            <p:cNvPr id="168" name="Google Shape;168;g1b4fbcbcb83_0_610"/>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169" name="Google Shape;169;g1b4fbcbcb83_0_610"/>
            <p:cNvSpPr txBox="1"/>
            <p:nvPr/>
          </p:nvSpPr>
          <p:spPr>
            <a:xfrm>
              <a:off x="688504" y="679025"/>
              <a:ext cx="4715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02. Project Scenario - Overvi</a:t>
              </a:r>
              <a:r>
                <a:rPr lang="ko-KR" sz="2000">
                  <a:solidFill>
                    <a:srgbClr val="0070C0"/>
                  </a:solidFill>
                </a:rPr>
                <a:t>ew</a:t>
              </a:r>
              <a:endParaRPr b="0" i="0" sz="2000" u="none" cap="none" strike="noStrike">
                <a:solidFill>
                  <a:srgbClr val="0070C0"/>
                </a:solidFill>
                <a:latin typeface="Arial"/>
                <a:ea typeface="Arial"/>
                <a:cs typeface="Arial"/>
                <a:sym typeface="Arial"/>
              </a:endParaRPr>
            </a:p>
          </p:txBody>
        </p:sp>
      </p:grpSp>
      <p:cxnSp>
        <p:nvCxnSpPr>
          <p:cNvPr id="170" name="Google Shape;170;g1b4fbcbcb83_0_610"/>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pic>
        <p:nvPicPr>
          <p:cNvPr id="171" name="Google Shape;171;g1b4fbcbcb83_0_610"/>
          <p:cNvPicPr preferRelativeResize="0"/>
          <p:nvPr/>
        </p:nvPicPr>
        <p:blipFill rotWithShape="1">
          <a:blip r:embed="rId3">
            <a:alphaModFix/>
          </a:blip>
          <a:srcRect b="0" l="0" r="0" t="0"/>
          <a:stretch/>
        </p:blipFill>
        <p:spPr>
          <a:xfrm>
            <a:off x="4266601" y="2443200"/>
            <a:ext cx="852300" cy="7665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grpSp>
        <p:nvGrpSpPr>
          <p:cNvPr id="172" name="Google Shape;172;g1b4fbcbcb83_0_610"/>
          <p:cNvGrpSpPr/>
          <p:nvPr/>
        </p:nvGrpSpPr>
        <p:grpSpPr>
          <a:xfrm>
            <a:off x="641650" y="1323125"/>
            <a:ext cx="2288375" cy="1965052"/>
            <a:chOff x="641650" y="1323125"/>
            <a:chExt cx="2288375" cy="1965052"/>
          </a:xfrm>
        </p:grpSpPr>
        <p:pic>
          <p:nvPicPr>
            <p:cNvPr id="173" name="Google Shape;173;g1b4fbcbcb83_0_610"/>
            <p:cNvPicPr preferRelativeResize="0"/>
            <p:nvPr/>
          </p:nvPicPr>
          <p:blipFill rotWithShape="1">
            <a:blip r:embed="rId4">
              <a:alphaModFix/>
            </a:blip>
            <a:srcRect b="24230" l="3323" r="3332" t="0"/>
            <a:stretch/>
          </p:blipFill>
          <p:spPr>
            <a:xfrm>
              <a:off x="641650" y="1323125"/>
              <a:ext cx="2288375" cy="1965048"/>
            </a:xfrm>
            <a:prstGeom prst="rect">
              <a:avLst/>
            </a:prstGeom>
            <a:noFill/>
            <a:ln>
              <a:noFill/>
            </a:ln>
          </p:spPr>
        </p:pic>
        <p:pic>
          <p:nvPicPr>
            <p:cNvPr id="174" name="Google Shape;174;g1b4fbcbcb83_0_610"/>
            <p:cNvPicPr preferRelativeResize="0"/>
            <p:nvPr/>
          </p:nvPicPr>
          <p:blipFill rotWithShape="1">
            <a:blip r:embed="rId5">
              <a:alphaModFix/>
            </a:blip>
            <a:srcRect b="0" l="0" r="0" t="0"/>
            <a:stretch/>
          </p:blipFill>
          <p:spPr>
            <a:xfrm>
              <a:off x="1645879" y="2963577"/>
              <a:ext cx="1111200" cy="324600"/>
            </a:xfrm>
            <a:prstGeom prst="roundRect">
              <a:avLst>
                <a:gd fmla="val 16667" name="adj"/>
              </a:avLst>
            </a:prstGeom>
            <a:noFill/>
            <a:ln>
              <a:noFill/>
            </a:ln>
            <a:effectLst>
              <a:outerShdw blurRad="76200" rotWithShape="0" algn="tl" dir="7800000" dist="38100">
                <a:srgbClr val="000000">
                  <a:alpha val="40000"/>
                </a:srgbClr>
              </a:outerShdw>
            </a:effectLst>
          </p:spPr>
        </p:pic>
      </p:grpSp>
      <p:grpSp>
        <p:nvGrpSpPr>
          <p:cNvPr id="175" name="Google Shape;175;g1b4fbcbcb83_0_610"/>
          <p:cNvGrpSpPr/>
          <p:nvPr/>
        </p:nvGrpSpPr>
        <p:grpSpPr>
          <a:xfrm>
            <a:off x="255426" y="3609125"/>
            <a:ext cx="2580299" cy="1860249"/>
            <a:chOff x="255426" y="3609125"/>
            <a:chExt cx="2580299" cy="1860249"/>
          </a:xfrm>
        </p:grpSpPr>
        <p:pic>
          <p:nvPicPr>
            <p:cNvPr id="176" name="Google Shape;176;g1b4fbcbcb83_0_610"/>
            <p:cNvPicPr preferRelativeResize="0"/>
            <p:nvPr/>
          </p:nvPicPr>
          <p:blipFill>
            <a:blip r:embed="rId6">
              <a:alphaModFix/>
            </a:blip>
            <a:stretch>
              <a:fillRect/>
            </a:stretch>
          </p:blipFill>
          <p:spPr>
            <a:xfrm>
              <a:off x="255426" y="3609125"/>
              <a:ext cx="2580299" cy="1860249"/>
            </a:xfrm>
            <a:prstGeom prst="rect">
              <a:avLst/>
            </a:prstGeom>
            <a:noFill/>
            <a:ln>
              <a:noFill/>
            </a:ln>
          </p:spPr>
        </p:pic>
        <p:pic>
          <p:nvPicPr>
            <p:cNvPr id="177" name="Google Shape;177;g1b4fbcbcb83_0_610"/>
            <p:cNvPicPr preferRelativeResize="0"/>
            <p:nvPr/>
          </p:nvPicPr>
          <p:blipFill rotWithShape="1">
            <a:blip r:embed="rId7">
              <a:alphaModFix/>
            </a:blip>
            <a:srcRect b="0" l="0" r="0" t="0"/>
            <a:stretch/>
          </p:blipFill>
          <p:spPr>
            <a:xfrm>
              <a:off x="1614611" y="4405025"/>
              <a:ext cx="889800" cy="342600"/>
            </a:xfrm>
            <a:prstGeom prst="roundRect">
              <a:avLst>
                <a:gd fmla="val 16667" name="adj"/>
              </a:avLst>
            </a:prstGeom>
            <a:noFill/>
            <a:ln>
              <a:noFill/>
            </a:ln>
            <a:effectLst>
              <a:outerShdw blurRad="76200" rotWithShape="0" algn="tl" dir="7800000" dist="38100">
                <a:srgbClr val="000000">
                  <a:alpha val="40000"/>
                </a:srgbClr>
              </a:outerShdw>
            </a:effectLst>
          </p:spPr>
        </p:pic>
      </p:grpSp>
      <p:pic>
        <p:nvPicPr>
          <p:cNvPr id="178" name="Google Shape;178;g1b4fbcbcb83_0_610"/>
          <p:cNvPicPr preferRelativeResize="0"/>
          <p:nvPr/>
        </p:nvPicPr>
        <p:blipFill>
          <a:blip r:embed="rId8">
            <a:alphaModFix/>
          </a:blip>
          <a:stretch>
            <a:fillRect/>
          </a:stretch>
        </p:blipFill>
        <p:spPr>
          <a:xfrm>
            <a:off x="2202125" y="4861200"/>
            <a:ext cx="2740276" cy="1860249"/>
          </a:xfrm>
          <a:prstGeom prst="rect">
            <a:avLst/>
          </a:prstGeom>
          <a:noFill/>
          <a:ln>
            <a:noFill/>
          </a:ln>
        </p:spPr>
      </p:pic>
      <p:sp>
        <p:nvSpPr>
          <p:cNvPr id="179" name="Google Shape;179;g1b4fbcbcb83_0_610"/>
          <p:cNvSpPr txBox="1"/>
          <p:nvPr/>
        </p:nvSpPr>
        <p:spPr>
          <a:xfrm>
            <a:off x="3279225" y="2024025"/>
            <a:ext cx="363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solidFill>
                  <a:srgbClr val="7F7F7F"/>
                </a:solidFill>
              </a:rPr>
              <a:t>“</a:t>
            </a:r>
            <a:r>
              <a:rPr lang="ko-KR" sz="1200">
                <a:solidFill>
                  <a:srgbClr val="7F7F7F"/>
                </a:solidFill>
              </a:rPr>
              <a:t>Review everywhere everything all at once”</a:t>
            </a:r>
            <a:endParaRPr sz="600"/>
          </a:p>
        </p:txBody>
      </p:sp>
      <p:cxnSp>
        <p:nvCxnSpPr>
          <p:cNvPr id="180" name="Google Shape;180;g1b4fbcbcb83_0_610"/>
          <p:cNvCxnSpPr/>
          <p:nvPr/>
        </p:nvCxnSpPr>
        <p:spPr>
          <a:xfrm>
            <a:off x="3019625" y="2836200"/>
            <a:ext cx="1035000" cy="66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g1b4fbcbcb83_0_610"/>
          <p:cNvCxnSpPr/>
          <p:nvPr/>
        </p:nvCxnSpPr>
        <p:spPr>
          <a:xfrm flipH="1" rot="10800000">
            <a:off x="2930025" y="3307775"/>
            <a:ext cx="1190100" cy="10236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g1b4fbcbcb83_0_610"/>
          <p:cNvCxnSpPr/>
          <p:nvPr/>
        </p:nvCxnSpPr>
        <p:spPr>
          <a:xfrm flipH="1" rot="10800000">
            <a:off x="4611300" y="3393100"/>
            <a:ext cx="59100" cy="14016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g1b4fbcbcb83_0_610"/>
          <p:cNvSpPr txBox="1"/>
          <p:nvPr/>
        </p:nvSpPr>
        <p:spPr>
          <a:xfrm>
            <a:off x="5247200" y="4579600"/>
            <a:ext cx="138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t>etc..</a:t>
            </a:r>
            <a:endParaRPr sz="1200"/>
          </a:p>
        </p:txBody>
      </p:sp>
      <p:pic>
        <p:nvPicPr>
          <p:cNvPr id="184" name="Google Shape;184;g1b4fbcbcb83_0_610"/>
          <p:cNvPicPr preferRelativeResize="0"/>
          <p:nvPr/>
        </p:nvPicPr>
        <p:blipFill rotWithShape="1">
          <a:blip r:embed="rId9">
            <a:alphaModFix/>
          </a:blip>
          <a:srcRect b="0" l="0" r="0" t="0"/>
          <a:stretch/>
        </p:blipFill>
        <p:spPr>
          <a:xfrm>
            <a:off x="4942397" y="4331378"/>
            <a:ext cx="793500" cy="2763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185" name="Google Shape;185;g1b4fbcbcb83_0_610"/>
          <p:cNvPicPr preferRelativeResize="0"/>
          <p:nvPr/>
        </p:nvPicPr>
        <p:blipFill rotWithShape="1">
          <a:blip r:embed="rId10">
            <a:alphaModFix/>
          </a:blip>
          <a:srcRect b="0" l="0" r="0" t="0"/>
          <a:stretch/>
        </p:blipFill>
        <p:spPr>
          <a:xfrm>
            <a:off x="3925649" y="5164376"/>
            <a:ext cx="453600" cy="3693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86" name="Google Shape;186;g1b4fbcbcb83_0_610"/>
          <p:cNvSpPr/>
          <p:nvPr/>
        </p:nvSpPr>
        <p:spPr>
          <a:xfrm>
            <a:off x="7401375" y="3246750"/>
            <a:ext cx="724200" cy="1752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ko-KR" sz="1000"/>
              <a:t>Users</a:t>
            </a:r>
            <a:endParaRPr i="1" sz="1000"/>
          </a:p>
        </p:txBody>
      </p:sp>
      <p:cxnSp>
        <p:nvCxnSpPr>
          <p:cNvPr id="187" name="Google Shape;187;g1b4fbcbcb83_0_610"/>
          <p:cNvCxnSpPr/>
          <p:nvPr/>
        </p:nvCxnSpPr>
        <p:spPr>
          <a:xfrm rot="10800000">
            <a:off x="5285775" y="2743250"/>
            <a:ext cx="1974000" cy="138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g1b4fbcbcb83_0_610"/>
          <p:cNvCxnSpPr/>
          <p:nvPr/>
        </p:nvCxnSpPr>
        <p:spPr>
          <a:xfrm>
            <a:off x="5271650" y="2944100"/>
            <a:ext cx="3532800" cy="20700"/>
          </a:xfrm>
          <a:prstGeom prst="straightConnector1">
            <a:avLst/>
          </a:prstGeom>
          <a:noFill/>
          <a:ln cap="flat" cmpd="sng" w="9525">
            <a:solidFill>
              <a:schemeClr val="dk2"/>
            </a:solidFill>
            <a:prstDash val="solid"/>
            <a:round/>
            <a:headEnd len="med" w="med" type="none"/>
            <a:tailEnd len="med" w="med" type="triangle"/>
          </a:ln>
        </p:spPr>
      </p:cxnSp>
      <p:pic>
        <p:nvPicPr>
          <p:cNvPr id="189" name="Google Shape;189;g1b4fbcbcb83_0_610"/>
          <p:cNvPicPr preferRelativeResize="0"/>
          <p:nvPr/>
        </p:nvPicPr>
        <p:blipFill>
          <a:blip r:embed="rId11">
            <a:alphaModFix/>
          </a:blip>
          <a:stretch>
            <a:fillRect/>
          </a:stretch>
        </p:blipFill>
        <p:spPr>
          <a:xfrm>
            <a:off x="7369875" y="2426212"/>
            <a:ext cx="793500" cy="743186"/>
          </a:xfrm>
          <a:prstGeom prst="rect">
            <a:avLst/>
          </a:prstGeom>
          <a:noFill/>
          <a:ln>
            <a:noFill/>
          </a:ln>
        </p:spPr>
      </p:pic>
      <p:sp>
        <p:nvSpPr>
          <p:cNvPr id="190" name="Google Shape;190;g1b4fbcbcb83_0_610"/>
          <p:cNvSpPr txBox="1"/>
          <p:nvPr/>
        </p:nvSpPr>
        <p:spPr>
          <a:xfrm>
            <a:off x="5562600" y="2446000"/>
            <a:ext cx="209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900">
                <a:solidFill>
                  <a:srgbClr val="FF0000"/>
                </a:solidFill>
              </a:rPr>
              <a:t>Reviews after Actual Use</a:t>
            </a:r>
            <a:endParaRPr b="1" sz="900">
              <a:solidFill>
                <a:srgbClr val="FF0000"/>
              </a:solidFill>
            </a:endParaRPr>
          </a:p>
        </p:txBody>
      </p:sp>
      <p:sp>
        <p:nvSpPr>
          <p:cNvPr id="191" name="Google Shape;191;g1b4fbcbcb83_0_610"/>
          <p:cNvSpPr txBox="1"/>
          <p:nvPr/>
        </p:nvSpPr>
        <p:spPr>
          <a:xfrm>
            <a:off x="6012225" y="3780100"/>
            <a:ext cx="2740200" cy="2093400"/>
          </a:xfrm>
          <a:prstGeom prst="rect">
            <a:avLst/>
          </a:prstGeom>
          <a:noFill/>
          <a:ln cap="flat" cmpd="sng" w="9525">
            <a:solidFill>
              <a:schemeClr val="dk1"/>
            </a:solidFill>
            <a:prstDash val="solid"/>
            <a:bevel/>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200">
              <a:solidFill>
                <a:schemeClr val="dk1"/>
              </a:solidFill>
            </a:endParaRPr>
          </a:p>
          <a:p>
            <a:pPr indent="0" lvl="0" marL="0" rtl="0" algn="l">
              <a:spcBef>
                <a:spcPts val="0"/>
              </a:spcBef>
              <a:spcAft>
                <a:spcPts val="0"/>
              </a:spcAft>
              <a:buNone/>
            </a:pPr>
            <a:r>
              <a:t/>
            </a:r>
            <a:endParaRPr i="1" sz="1200">
              <a:solidFill>
                <a:schemeClr val="dk1"/>
              </a:solidFill>
            </a:endParaRPr>
          </a:p>
          <a:p>
            <a:pPr indent="0" lvl="0" marL="0" rtl="0" algn="l">
              <a:spcBef>
                <a:spcPts val="0"/>
              </a:spcBef>
              <a:spcAft>
                <a:spcPts val="0"/>
              </a:spcAft>
              <a:buNone/>
            </a:pPr>
            <a:r>
              <a:rPr lang="ko-KR" sz="1100">
                <a:solidFill>
                  <a:schemeClr val="dk1"/>
                </a:solidFill>
              </a:rPr>
              <a:t>•</a:t>
            </a:r>
            <a:r>
              <a:rPr lang="ko-KR" sz="1100">
                <a:solidFill>
                  <a:schemeClr val="dk1"/>
                </a:solidFill>
              </a:rPr>
              <a:t> Which product has </a:t>
            </a:r>
            <a:r>
              <a:rPr lang="ko-KR" sz="1100">
                <a:solidFill>
                  <a:srgbClr val="00B050"/>
                </a:solidFill>
              </a:rPr>
              <a:t>a lot of recent reviews</a:t>
            </a:r>
            <a:r>
              <a:rPr lang="ko-KR" sz="1100">
                <a:solidFill>
                  <a:schemeClr val="dk1"/>
                </a:solidFill>
              </a:rPr>
              <a:t>?</a:t>
            </a:r>
            <a:endParaRPr sz="1100">
              <a:solidFill>
                <a:schemeClr val="dk1"/>
              </a:solidFill>
            </a:endParaRPr>
          </a:p>
          <a:p>
            <a:pPr indent="0" lvl="0" marL="0" rtl="0" algn="l">
              <a:spcBef>
                <a:spcPts val="0"/>
              </a:spcBef>
              <a:spcAft>
                <a:spcPts val="0"/>
              </a:spcAft>
              <a:buNone/>
            </a:pPr>
            <a:r>
              <a:rPr lang="ko-KR" sz="1100">
                <a:solidFill>
                  <a:schemeClr val="dk1"/>
                </a:solidFill>
              </a:rPr>
              <a:t>• What is </a:t>
            </a:r>
            <a:r>
              <a:rPr lang="ko-KR" sz="1100">
                <a:solidFill>
                  <a:srgbClr val="00B050"/>
                </a:solidFill>
              </a:rPr>
              <a:t>the most mentioned review keyword</a:t>
            </a:r>
            <a:r>
              <a:rPr lang="ko-KR" sz="1100">
                <a:solidFill>
                  <a:schemeClr val="dk1"/>
                </a:solidFill>
              </a:rPr>
              <a:t>?</a:t>
            </a:r>
            <a:endParaRPr sz="1100">
              <a:solidFill>
                <a:schemeClr val="dk1"/>
              </a:solidFill>
            </a:endParaRPr>
          </a:p>
          <a:p>
            <a:pPr indent="0" lvl="0" marL="0" rtl="0" algn="l">
              <a:spcBef>
                <a:spcPts val="0"/>
              </a:spcBef>
              <a:spcAft>
                <a:spcPts val="0"/>
              </a:spcAft>
              <a:buNone/>
            </a:pPr>
            <a:r>
              <a:rPr lang="ko-KR" sz="1100">
                <a:solidFill>
                  <a:schemeClr val="dk1"/>
                </a:solidFill>
              </a:rPr>
              <a:t>• How to decide on each review to be a positive vs. negative?</a:t>
            </a:r>
            <a:endParaRPr sz="1100">
              <a:solidFill>
                <a:schemeClr val="dk1"/>
              </a:solidFill>
            </a:endParaRPr>
          </a:p>
          <a:p>
            <a:pPr indent="0" lvl="0" marL="0" rtl="0" algn="l">
              <a:spcBef>
                <a:spcPts val="0"/>
              </a:spcBef>
              <a:spcAft>
                <a:spcPts val="0"/>
              </a:spcAft>
              <a:buNone/>
            </a:pPr>
            <a:r>
              <a:rPr lang="ko-KR" sz="1100">
                <a:solidFill>
                  <a:schemeClr val="dk1"/>
                </a:solidFill>
              </a:rPr>
              <a:t>• How to minimize the impact of </a:t>
            </a:r>
            <a:r>
              <a:rPr lang="ko-KR" sz="1100">
                <a:solidFill>
                  <a:srgbClr val="FF0000"/>
                </a:solidFill>
              </a:rPr>
              <a:t>advertising reviews</a:t>
            </a:r>
            <a:r>
              <a:rPr lang="ko-KR" sz="1100">
                <a:solidFill>
                  <a:schemeClr val="dk1"/>
                </a:solidFill>
              </a:rPr>
              <a:t>?</a:t>
            </a:r>
            <a:endParaRPr sz="11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92" name="Google Shape;192;g1b4fbcbcb83_0_610"/>
          <p:cNvSpPr/>
          <p:nvPr/>
        </p:nvSpPr>
        <p:spPr>
          <a:xfrm>
            <a:off x="6105975" y="3932550"/>
            <a:ext cx="1065900" cy="210000"/>
          </a:xfrm>
          <a:prstGeom prst="flowChartAlternateProcess">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ko-KR" sz="1100">
                <a:solidFill>
                  <a:schemeClr val="dk1"/>
                </a:solidFill>
              </a:rPr>
              <a:t>Service Goal</a:t>
            </a:r>
            <a:endParaRPr i="1" sz="900"/>
          </a:p>
        </p:txBody>
      </p:sp>
      <p:cxnSp>
        <p:nvCxnSpPr>
          <p:cNvPr id="193" name="Google Shape;193;g1b4fbcbcb83_0_610"/>
          <p:cNvCxnSpPr/>
          <p:nvPr/>
        </p:nvCxnSpPr>
        <p:spPr>
          <a:xfrm>
            <a:off x="6162975" y="2983350"/>
            <a:ext cx="231000" cy="8127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b4fbcbcb83_0_630"/>
          <p:cNvSpPr/>
          <p:nvPr/>
        </p:nvSpPr>
        <p:spPr>
          <a:xfrm>
            <a:off x="13131050" y="1771275"/>
            <a:ext cx="3590700" cy="42123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99" name="Google Shape;199;g1b4fbcbcb83_0_63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200" name="Google Shape;200;g1b4fbcbcb83_0_630"/>
          <p:cNvGrpSpPr/>
          <p:nvPr/>
        </p:nvGrpSpPr>
        <p:grpSpPr>
          <a:xfrm>
            <a:off x="688498" y="679025"/>
            <a:ext cx="9323022" cy="708000"/>
            <a:chOff x="688498" y="679025"/>
            <a:chExt cx="9323022" cy="708000"/>
          </a:xfrm>
        </p:grpSpPr>
        <p:sp>
          <p:nvSpPr>
            <p:cNvPr id="201" name="Google Shape;201;g1b4fbcbcb83_0_630"/>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202" name="Google Shape;202;g1b4fbcbcb83_0_630"/>
            <p:cNvSpPr txBox="1"/>
            <p:nvPr/>
          </p:nvSpPr>
          <p:spPr>
            <a:xfrm>
              <a:off x="688498" y="679025"/>
              <a:ext cx="7309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rgbClr val="0070C0"/>
                  </a:solidFill>
                  <a:latin typeface="Arial"/>
                  <a:ea typeface="Arial"/>
                  <a:cs typeface="Arial"/>
                  <a:sym typeface="Arial"/>
                </a:rPr>
                <a:t>0</a:t>
              </a:r>
              <a:r>
                <a:rPr lang="ko-KR" sz="2000">
                  <a:solidFill>
                    <a:srgbClr val="0070C0"/>
                  </a:solidFill>
                </a:rPr>
                <a:t>2</a:t>
              </a:r>
              <a:r>
                <a:rPr b="0" i="0" lang="ko-KR" sz="2000" u="none" cap="none" strike="noStrike">
                  <a:solidFill>
                    <a:srgbClr val="0070C0"/>
                  </a:solidFill>
                  <a:latin typeface="Arial"/>
                  <a:ea typeface="Arial"/>
                  <a:cs typeface="Arial"/>
                  <a:sym typeface="Arial"/>
                </a:rPr>
                <a:t>. </a:t>
              </a:r>
              <a:r>
                <a:rPr lang="ko-KR" sz="2000">
                  <a:solidFill>
                    <a:srgbClr val="0070C0"/>
                  </a:solidFill>
                </a:rPr>
                <a:t>Project Scenario - </a:t>
              </a:r>
              <a:r>
                <a:rPr lang="ko-KR" sz="2000">
                  <a:solidFill>
                    <a:srgbClr val="0070C0"/>
                  </a:solidFill>
                </a:rPr>
                <a:t>Requirements &amp; Assumptions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203" name="Google Shape;203;g1b4fbcbcb83_0_630"/>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204" name="Google Shape;204;g1b4fbcbcb83_0_630"/>
          <p:cNvSpPr txBox="1"/>
          <p:nvPr/>
        </p:nvSpPr>
        <p:spPr>
          <a:xfrm>
            <a:off x="13313000" y="2654888"/>
            <a:ext cx="3226800" cy="273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0"/>
              </a:spcAft>
              <a:buClr>
                <a:schemeClr val="dk1"/>
              </a:buClr>
              <a:buSzPts val="1100"/>
              <a:buFont typeface="Arial"/>
              <a:buNone/>
            </a:pPr>
            <a:r>
              <a:rPr lang="ko-KR" sz="1350">
                <a:solidFill>
                  <a:schemeClr val="dk1"/>
                </a:solidFill>
                <a:highlight>
                  <a:srgbClr val="FDFDFD"/>
                </a:highlight>
              </a:rPr>
              <a:t>1) Using Python to crawl review data</a:t>
            </a:r>
            <a:endParaRPr sz="1350">
              <a:solidFill>
                <a:schemeClr val="dk1"/>
              </a:solidFill>
              <a:highlight>
                <a:srgbClr val="FDFDFD"/>
              </a:highlight>
            </a:endParaRPr>
          </a:p>
          <a:p>
            <a:pPr indent="0" lvl="0" marL="0" marR="0" rtl="0" algn="l">
              <a:lnSpc>
                <a:spcPct val="150000"/>
              </a:lnSpc>
              <a:spcBef>
                <a:spcPts val="1000"/>
              </a:spcBef>
              <a:spcAft>
                <a:spcPts val="0"/>
              </a:spcAft>
              <a:buClr>
                <a:schemeClr val="dk1"/>
              </a:buClr>
              <a:buSzPts val="1100"/>
              <a:buFont typeface="Arial"/>
              <a:buNone/>
            </a:pPr>
            <a:r>
              <a:rPr lang="ko-KR" sz="1350">
                <a:solidFill>
                  <a:schemeClr val="dk1"/>
                </a:solidFill>
                <a:highlight>
                  <a:srgbClr val="FDFDFD"/>
                </a:highlight>
              </a:rPr>
              <a:t>2) Integrating reviews from multiple data sources into a single database and linking them to MySQL</a:t>
            </a:r>
            <a:endParaRPr sz="1350">
              <a:solidFill>
                <a:schemeClr val="dk1"/>
              </a:solidFill>
              <a:highlight>
                <a:srgbClr val="FDFDFD"/>
              </a:highlight>
            </a:endParaRPr>
          </a:p>
          <a:p>
            <a:pPr indent="0" lvl="0" marL="0" marR="0" rtl="0" algn="l">
              <a:lnSpc>
                <a:spcPct val="150000"/>
              </a:lnSpc>
              <a:spcBef>
                <a:spcPts val="1000"/>
              </a:spcBef>
              <a:spcAft>
                <a:spcPts val="0"/>
              </a:spcAft>
              <a:buClr>
                <a:srgbClr val="000000"/>
              </a:buClr>
              <a:buSzPts val="1400"/>
              <a:buFont typeface="Arial"/>
              <a:buNone/>
            </a:pPr>
            <a:r>
              <a:rPr lang="ko-KR" sz="1350">
                <a:solidFill>
                  <a:schemeClr val="dk1"/>
                </a:solidFill>
                <a:highlight>
                  <a:srgbClr val="FDFDFD"/>
                </a:highlight>
              </a:rPr>
              <a:t>3) Extract the necessary review data from such an integrated DB and use it for wordcloud, positive/negative prediction, and keyword inquiry.</a:t>
            </a:r>
            <a:endParaRPr sz="1500">
              <a:solidFill>
                <a:schemeClr val="dk1"/>
              </a:solidFill>
              <a:highlight>
                <a:srgbClr val="FDFDFD"/>
              </a:highlight>
            </a:endParaRPr>
          </a:p>
        </p:txBody>
      </p:sp>
      <p:sp>
        <p:nvSpPr>
          <p:cNvPr id="205" name="Google Shape;205;g1b4fbcbcb83_0_630"/>
          <p:cNvSpPr txBox="1"/>
          <p:nvPr/>
        </p:nvSpPr>
        <p:spPr>
          <a:xfrm>
            <a:off x="13897700" y="1867100"/>
            <a:ext cx="2057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500">
                <a:latin typeface="Calibri"/>
                <a:ea typeface="Calibri"/>
                <a:cs typeface="Calibri"/>
                <a:sym typeface="Calibri"/>
              </a:rPr>
              <a:t>Requirement</a:t>
            </a:r>
            <a:endParaRPr sz="2500">
              <a:latin typeface="Calibri"/>
              <a:ea typeface="Calibri"/>
              <a:cs typeface="Calibri"/>
              <a:sym typeface="Calibri"/>
            </a:endParaRPr>
          </a:p>
        </p:txBody>
      </p:sp>
      <p:sp>
        <p:nvSpPr>
          <p:cNvPr id="206" name="Google Shape;206;g1b4fbcbcb83_0_630"/>
          <p:cNvSpPr txBox="1"/>
          <p:nvPr/>
        </p:nvSpPr>
        <p:spPr>
          <a:xfrm>
            <a:off x="1753550" y="1399700"/>
            <a:ext cx="205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ko-KR" sz="2000"/>
              <a:t>Assumptions</a:t>
            </a:r>
            <a:endParaRPr i="1" sz="2000"/>
          </a:p>
        </p:txBody>
      </p:sp>
      <p:pic>
        <p:nvPicPr>
          <p:cNvPr id="207" name="Google Shape;207;g1b4fbcbcb83_0_630"/>
          <p:cNvPicPr preferRelativeResize="0"/>
          <p:nvPr/>
        </p:nvPicPr>
        <p:blipFill>
          <a:blip r:embed="rId3">
            <a:alphaModFix/>
          </a:blip>
          <a:stretch>
            <a:fillRect/>
          </a:stretch>
        </p:blipFill>
        <p:spPr>
          <a:xfrm>
            <a:off x="840900" y="1568663"/>
            <a:ext cx="1166275" cy="1166275"/>
          </a:xfrm>
          <a:prstGeom prst="rect">
            <a:avLst/>
          </a:prstGeom>
          <a:noFill/>
          <a:ln>
            <a:noFill/>
          </a:ln>
        </p:spPr>
      </p:pic>
      <p:pic>
        <p:nvPicPr>
          <p:cNvPr id="208" name="Google Shape;208;g1b4fbcbcb83_0_630"/>
          <p:cNvPicPr preferRelativeResize="0"/>
          <p:nvPr/>
        </p:nvPicPr>
        <p:blipFill>
          <a:blip r:embed="rId3">
            <a:alphaModFix/>
          </a:blip>
          <a:stretch>
            <a:fillRect/>
          </a:stretch>
        </p:blipFill>
        <p:spPr>
          <a:xfrm>
            <a:off x="840900" y="3397463"/>
            <a:ext cx="1166275" cy="1166275"/>
          </a:xfrm>
          <a:prstGeom prst="rect">
            <a:avLst/>
          </a:prstGeom>
          <a:noFill/>
          <a:ln>
            <a:noFill/>
          </a:ln>
        </p:spPr>
      </p:pic>
      <p:sp>
        <p:nvSpPr>
          <p:cNvPr id="209" name="Google Shape;209;g1b4fbcbcb83_0_630"/>
          <p:cNvSpPr txBox="1"/>
          <p:nvPr/>
        </p:nvSpPr>
        <p:spPr>
          <a:xfrm>
            <a:off x="1753550" y="3304700"/>
            <a:ext cx="205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ko-KR" sz="2000"/>
              <a:t>Requirements</a:t>
            </a:r>
            <a:endParaRPr i="1" sz="2000"/>
          </a:p>
        </p:txBody>
      </p:sp>
      <p:sp>
        <p:nvSpPr>
          <p:cNvPr id="210" name="Google Shape;210;g1b4fbcbcb83_0_630"/>
          <p:cNvSpPr txBox="1"/>
          <p:nvPr/>
        </p:nvSpPr>
        <p:spPr>
          <a:xfrm>
            <a:off x="1808025" y="1849575"/>
            <a:ext cx="44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600">
                <a:solidFill>
                  <a:schemeClr val="dk1"/>
                </a:solidFill>
              </a:rPr>
              <a:t>🤔</a:t>
            </a:r>
            <a:endParaRPr sz="700"/>
          </a:p>
        </p:txBody>
      </p:sp>
      <p:sp>
        <p:nvSpPr>
          <p:cNvPr id="211" name="Google Shape;211;g1b4fbcbcb83_0_630"/>
          <p:cNvSpPr txBox="1"/>
          <p:nvPr/>
        </p:nvSpPr>
        <p:spPr>
          <a:xfrm>
            <a:off x="2202875" y="1835725"/>
            <a:ext cx="649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Calibri"/>
                <a:ea typeface="Calibri"/>
                <a:cs typeface="Calibri"/>
                <a:sym typeface="Calibri"/>
              </a:rPr>
              <a:t>We need a lot of </a:t>
            </a:r>
            <a:r>
              <a:rPr lang="ko-KR">
                <a:latin typeface="Calibri"/>
                <a:ea typeface="Calibri"/>
                <a:cs typeface="Calibri"/>
                <a:sym typeface="Calibri"/>
              </a:rPr>
              <a:t>quality</a:t>
            </a:r>
            <a:r>
              <a:rPr lang="ko-KR">
                <a:latin typeface="Calibri"/>
                <a:ea typeface="Calibri"/>
                <a:cs typeface="Calibri"/>
                <a:sym typeface="Calibri"/>
              </a:rPr>
              <a:t> reviews, but it is very difficult to collect review data from all  different online shopping malls and reviews sites in reality……..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12" name="Google Shape;212;g1b4fbcbcb83_0_630"/>
          <p:cNvSpPr txBox="1"/>
          <p:nvPr/>
        </p:nvSpPr>
        <p:spPr>
          <a:xfrm>
            <a:off x="1808025" y="2417450"/>
            <a:ext cx="49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600">
                <a:solidFill>
                  <a:schemeClr val="dk1"/>
                </a:solidFill>
              </a:rPr>
              <a:t>😮‍💨</a:t>
            </a:r>
            <a:endParaRPr sz="1600"/>
          </a:p>
        </p:txBody>
      </p:sp>
      <p:sp>
        <p:nvSpPr>
          <p:cNvPr id="213" name="Google Shape;213;g1b4fbcbcb83_0_630"/>
          <p:cNvSpPr txBox="1"/>
          <p:nvPr/>
        </p:nvSpPr>
        <p:spPr>
          <a:xfrm>
            <a:off x="2202875" y="2445325"/>
            <a:ext cx="64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Calibri"/>
                <a:ea typeface="Calibri"/>
                <a:cs typeface="Calibri"/>
                <a:sym typeface="Calibri"/>
              </a:rPr>
              <a:t>Naver Shopping and Coupang data mainly used for review data collection</a:t>
            </a:r>
            <a:endParaRPr>
              <a:latin typeface="Calibri"/>
              <a:ea typeface="Calibri"/>
              <a:cs typeface="Calibri"/>
              <a:sym typeface="Calibri"/>
            </a:endParaRPr>
          </a:p>
        </p:txBody>
      </p:sp>
      <p:sp>
        <p:nvSpPr>
          <p:cNvPr id="214" name="Google Shape;214;g1b4fbcbcb83_0_630"/>
          <p:cNvSpPr txBox="1"/>
          <p:nvPr/>
        </p:nvSpPr>
        <p:spPr>
          <a:xfrm>
            <a:off x="7968150" y="2417450"/>
            <a:ext cx="54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600">
                <a:solidFill>
                  <a:schemeClr val="dk1"/>
                </a:solidFill>
              </a:rPr>
              <a:t>😍</a:t>
            </a:r>
            <a:endParaRPr sz="1600"/>
          </a:p>
        </p:txBody>
      </p:sp>
      <p:sp>
        <p:nvSpPr>
          <p:cNvPr id="215" name="Google Shape;215;g1b4fbcbcb83_0_630"/>
          <p:cNvSpPr txBox="1"/>
          <p:nvPr/>
        </p:nvSpPr>
        <p:spPr>
          <a:xfrm>
            <a:off x="1981200" y="3733800"/>
            <a:ext cx="402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50">
                <a:solidFill>
                  <a:schemeClr val="dk1"/>
                </a:solidFill>
              </a:rPr>
              <a:t>✔</a:t>
            </a:r>
            <a:endParaRPr/>
          </a:p>
        </p:txBody>
      </p:sp>
      <p:sp>
        <p:nvSpPr>
          <p:cNvPr id="216" name="Google Shape;216;g1b4fbcbcb83_0_630"/>
          <p:cNvSpPr txBox="1"/>
          <p:nvPr/>
        </p:nvSpPr>
        <p:spPr>
          <a:xfrm>
            <a:off x="2202875" y="3740725"/>
            <a:ext cx="649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Using Python to crawl review data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Integrating reviews from multiple data sources into a single database and linking them to MySQL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Extract the necessary review data from such an integrated DB and use it for Wordcloud, positive/negative prediction, and keyword inquiry.</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17" name="Google Shape;217;g1b4fbcbcb83_0_630"/>
          <p:cNvSpPr txBox="1"/>
          <p:nvPr/>
        </p:nvSpPr>
        <p:spPr>
          <a:xfrm>
            <a:off x="1981200" y="4191000"/>
            <a:ext cx="402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50">
                <a:solidFill>
                  <a:schemeClr val="dk1"/>
                </a:solidFill>
              </a:rPr>
              <a:t>✔</a:t>
            </a:r>
            <a:endParaRPr/>
          </a:p>
        </p:txBody>
      </p:sp>
      <p:sp>
        <p:nvSpPr>
          <p:cNvPr id="218" name="Google Shape;218;g1b4fbcbcb83_0_630"/>
          <p:cNvSpPr txBox="1"/>
          <p:nvPr/>
        </p:nvSpPr>
        <p:spPr>
          <a:xfrm>
            <a:off x="1981200" y="4800600"/>
            <a:ext cx="402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50">
                <a:solidFill>
                  <a:schemeClr val="dk1"/>
                </a:solidFil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b4fbcbcb83_0_65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ko-KR"/>
              <a:t>‹#›</a:t>
            </a:fld>
            <a:endParaRPr/>
          </a:p>
        </p:txBody>
      </p:sp>
      <p:grpSp>
        <p:nvGrpSpPr>
          <p:cNvPr id="224" name="Google Shape;224;g1b4fbcbcb83_0_652"/>
          <p:cNvGrpSpPr/>
          <p:nvPr/>
        </p:nvGrpSpPr>
        <p:grpSpPr>
          <a:xfrm>
            <a:off x="688499" y="679025"/>
            <a:ext cx="9323021" cy="708000"/>
            <a:chOff x="688499" y="679025"/>
            <a:chExt cx="9323021" cy="708000"/>
          </a:xfrm>
        </p:grpSpPr>
        <p:sp>
          <p:nvSpPr>
            <p:cNvPr id="225" name="Google Shape;225;g1b4fbcbcb83_0_652"/>
            <p:cNvSpPr txBox="1"/>
            <p:nvPr/>
          </p:nvSpPr>
          <p:spPr>
            <a:xfrm>
              <a:off x="6497320" y="679031"/>
              <a:ext cx="351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F7F7F"/>
                </a:solidFill>
                <a:latin typeface="Arial"/>
                <a:ea typeface="Arial"/>
                <a:cs typeface="Arial"/>
                <a:sym typeface="Arial"/>
              </a:endParaRPr>
            </a:p>
          </p:txBody>
        </p:sp>
        <p:sp>
          <p:nvSpPr>
            <p:cNvPr id="226" name="Google Shape;226;g1b4fbcbcb83_0_652"/>
            <p:cNvSpPr txBox="1"/>
            <p:nvPr/>
          </p:nvSpPr>
          <p:spPr>
            <a:xfrm>
              <a:off x="688499" y="679025"/>
              <a:ext cx="6477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rgbClr val="0070C0"/>
                  </a:solidFill>
                </a:rPr>
                <a:t>02. Project Scenario - </a:t>
              </a:r>
              <a:r>
                <a:rPr b="0" i="0" lang="ko-KR" sz="2000" u="none" cap="none" strike="noStrike">
                  <a:solidFill>
                    <a:srgbClr val="0070C0"/>
                  </a:solidFill>
                  <a:latin typeface="Arial"/>
                  <a:ea typeface="Arial"/>
                  <a:cs typeface="Arial"/>
                  <a:sym typeface="Arial"/>
                </a:rPr>
                <a:t>Technical </a:t>
              </a:r>
              <a:r>
                <a:rPr lang="ko-KR" sz="2000">
                  <a:solidFill>
                    <a:srgbClr val="0070C0"/>
                  </a:solidFill>
                </a:rPr>
                <a:t>Challenges</a:t>
              </a:r>
              <a:endParaRPr sz="2000">
                <a:solidFill>
                  <a:srgbClr val="0070C0"/>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0070C0"/>
                </a:solidFill>
              </a:endParaRPr>
            </a:p>
          </p:txBody>
        </p:sp>
      </p:grpSp>
      <p:cxnSp>
        <p:nvCxnSpPr>
          <p:cNvPr id="227" name="Google Shape;227;g1b4fbcbcb83_0_652"/>
          <p:cNvCxnSpPr/>
          <p:nvPr/>
        </p:nvCxnSpPr>
        <p:spPr>
          <a:xfrm>
            <a:off x="688488" y="1168400"/>
            <a:ext cx="8008500" cy="0"/>
          </a:xfrm>
          <a:prstGeom prst="straightConnector1">
            <a:avLst/>
          </a:prstGeom>
          <a:noFill/>
          <a:ln cap="flat" cmpd="sng" w="28575">
            <a:solidFill>
              <a:schemeClr val="accent1"/>
            </a:solidFill>
            <a:prstDash val="solid"/>
            <a:miter lim="800000"/>
            <a:headEnd len="sm" w="sm" type="none"/>
            <a:tailEnd len="sm" w="sm" type="none"/>
          </a:ln>
        </p:spPr>
      </p:cxnSp>
      <p:sp>
        <p:nvSpPr>
          <p:cNvPr id="228" name="Google Shape;228;g1b4fbcbcb83_0_652"/>
          <p:cNvSpPr txBox="1"/>
          <p:nvPr/>
        </p:nvSpPr>
        <p:spPr>
          <a:xfrm>
            <a:off x="1129150" y="1708525"/>
            <a:ext cx="83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dk1"/>
                </a:solidFill>
              </a:rPr>
              <a:t>🚨</a:t>
            </a:r>
            <a:endParaRPr sz="2400"/>
          </a:p>
        </p:txBody>
      </p:sp>
      <p:sp>
        <p:nvSpPr>
          <p:cNvPr id="229" name="Google Shape;229;g1b4fbcbcb83_0_652"/>
          <p:cNvSpPr txBox="1"/>
          <p:nvPr/>
        </p:nvSpPr>
        <p:spPr>
          <a:xfrm>
            <a:off x="1669475" y="1835725"/>
            <a:ext cx="6494100" cy="143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400"/>
              <a:buFont typeface="Arial"/>
              <a:buNone/>
            </a:pPr>
            <a:r>
              <a:rPr lang="ko-KR" sz="1500">
                <a:solidFill>
                  <a:schemeClr val="dk1"/>
                </a:solidFill>
                <a:highlight>
                  <a:srgbClr val="FDFDFD"/>
                </a:highlight>
              </a:rPr>
              <a:t>It was difficult to organize a review database from a web page source code with only a simple code, so we borrowed webscraping models released to the online community such as GitHub.</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0" name="Google Shape;230;g1b4fbcbcb83_0_652"/>
          <p:cNvSpPr txBox="1"/>
          <p:nvPr/>
        </p:nvSpPr>
        <p:spPr>
          <a:xfrm>
            <a:off x="1669475" y="3359725"/>
            <a:ext cx="649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1500">
                <a:solidFill>
                  <a:schemeClr val="dk1"/>
                </a:solidFill>
                <a:highlight>
                  <a:srgbClr val="FDFDFD"/>
                </a:highlight>
              </a:rPr>
              <a:t>As reviews were written freely regardless of grammar, it was difficult to apply grammatical rules to standard preprocessing for NLP..</a:t>
            </a:r>
            <a:endParaRPr>
              <a:latin typeface="Calibri"/>
              <a:ea typeface="Calibri"/>
              <a:cs typeface="Calibri"/>
              <a:sym typeface="Calibri"/>
            </a:endParaRPr>
          </a:p>
        </p:txBody>
      </p:sp>
      <p:sp>
        <p:nvSpPr>
          <p:cNvPr id="231" name="Google Shape;231;g1b4fbcbcb83_0_652"/>
          <p:cNvSpPr txBox="1"/>
          <p:nvPr/>
        </p:nvSpPr>
        <p:spPr>
          <a:xfrm>
            <a:off x="1669475" y="4883725"/>
            <a:ext cx="6494100" cy="143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ko-KR" sz="1500">
                <a:solidFill>
                  <a:schemeClr val="dk1"/>
                </a:solidFill>
                <a:highlight>
                  <a:srgbClr val="FDFDFD"/>
                </a:highlight>
              </a:rPr>
              <a:t>It was difficult to extract sentence-unit data because there were many cases where the proper grammar was not used.</a:t>
            </a:r>
            <a:endParaRPr sz="1500">
              <a:solidFill>
                <a:schemeClr val="dk1"/>
              </a:solidFill>
              <a:highlight>
                <a:srgbClr val="FDFDFD"/>
              </a:highlight>
            </a:endParaRPr>
          </a:p>
          <a:p>
            <a:pPr indent="0" lvl="0" marL="0" rtl="0" algn="l">
              <a:lnSpc>
                <a:spcPct val="150000"/>
              </a:lnSpc>
              <a:spcBef>
                <a:spcPts val="0"/>
              </a:spcBef>
              <a:spcAft>
                <a:spcPts val="0"/>
              </a:spcAft>
              <a:buNone/>
            </a:pPr>
            <a:r>
              <a:t/>
            </a:r>
            <a:endParaRPr sz="1500">
              <a:solidFill>
                <a:schemeClr val="dk1"/>
              </a:solidFill>
              <a:highlight>
                <a:srgbClr val="FDFDFD"/>
              </a:highlight>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2" name="Google Shape;232;g1b4fbcbcb83_0_652"/>
          <p:cNvSpPr txBox="1"/>
          <p:nvPr/>
        </p:nvSpPr>
        <p:spPr>
          <a:xfrm>
            <a:off x="1143000" y="3276600"/>
            <a:ext cx="75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dk1"/>
                </a:solidFill>
              </a:rPr>
              <a:t>⌨</a:t>
            </a:r>
            <a:endParaRPr sz="2400"/>
          </a:p>
        </p:txBody>
      </p:sp>
      <p:sp>
        <p:nvSpPr>
          <p:cNvPr id="233" name="Google Shape;233;g1b4fbcbcb83_0_652"/>
          <p:cNvSpPr txBox="1"/>
          <p:nvPr/>
        </p:nvSpPr>
        <p:spPr>
          <a:xfrm>
            <a:off x="1143000" y="4800600"/>
            <a:ext cx="59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dk1"/>
                </a:solidFill>
              </a:rPr>
              <a:t>🤨</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g1b5356d316b_0_0"/>
          <p:cNvSpPr/>
          <p:nvPr/>
        </p:nvSpPr>
        <p:spPr>
          <a:xfrm>
            <a:off x="0" y="0"/>
            <a:ext cx="9141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9" name="Google Shape;239;g1b5356d316b_0_0"/>
          <p:cNvPicPr preferRelativeResize="0"/>
          <p:nvPr/>
        </p:nvPicPr>
        <p:blipFill rotWithShape="1">
          <a:blip r:embed="rId3">
            <a:alphaModFix amt="50000"/>
          </a:blip>
          <a:srcRect b="0" l="2375" r="8648" t="0"/>
          <a:stretch/>
        </p:blipFill>
        <p:spPr>
          <a:xfrm>
            <a:off x="20" y="10"/>
            <a:ext cx="9141694" cy="6857989"/>
          </a:xfrm>
          <a:prstGeom prst="rect">
            <a:avLst/>
          </a:prstGeom>
          <a:noFill/>
          <a:ln>
            <a:noFill/>
          </a:ln>
        </p:spPr>
      </p:pic>
      <p:sp>
        <p:nvSpPr>
          <p:cNvPr id="240" name="Google Shape;240;g1b5356d316b_0_0"/>
          <p:cNvSpPr txBox="1"/>
          <p:nvPr/>
        </p:nvSpPr>
        <p:spPr>
          <a:xfrm>
            <a:off x="1143000" y="1122363"/>
            <a:ext cx="6858000" cy="30633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4800"/>
              <a:buFont typeface="Arial"/>
              <a:buNone/>
            </a:pPr>
            <a:r>
              <a:rPr b="0" i="0" lang="ko-KR" sz="4800" u="none" cap="none" strike="noStrike">
                <a:solidFill>
                  <a:srgbClr val="FFFFFF"/>
                </a:solidFill>
                <a:latin typeface="Arial"/>
                <a:ea typeface="Arial"/>
                <a:cs typeface="Arial"/>
                <a:sym typeface="Arial"/>
              </a:rPr>
              <a:t>Architectural Design</a:t>
            </a:r>
            <a:endParaRPr b="0" i="0" sz="1400" u="none" cap="none" strike="noStrike">
              <a:solidFill>
                <a:srgbClr val="000000"/>
              </a:solidFill>
              <a:latin typeface="Arial"/>
              <a:ea typeface="Arial"/>
              <a:cs typeface="Arial"/>
              <a:sym typeface="Arial"/>
            </a:endParaRPr>
          </a:p>
        </p:txBody>
      </p:sp>
      <p:sp>
        <p:nvSpPr>
          <p:cNvPr id="241" name="Google Shape;241;g1b5356d316b_0_0"/>
          <p:cNvSpPr/>
          <p:nvPr/>
        </p:nvSpPr>
        <p:spPr>
          <a:xfrm>
            <a:off x="2980654" y="4368623"/>
            <a:ext cx="3182692" cy="18288"/>
          </a:xfrm>
          <a:custGeom>
            <a:rect b="b" l="l" r="r" t="t"/>
            <a:pathLst>
              <a:path extrusionOk="0" fill="none" h="18288" w="3182692">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extrusionOk="0" h="18288" w="3182692">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extrusionOk="0" fill="none" h="18288" w="3182692">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4120"/>
            </a:srgbClr>
          </a:solidFill>
          <a:ln cap="rnd" cmpd="sng" w="44450">
            <a:solidFill>
              <a:srgbClr val="FFFFFF">
                <a:alpha val="7412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g1b5356d316b_0_0"/>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ko-KR">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2022-10-25T05:17:34Z</dcterms:created>
  <dc:creator>이주현</dc:creator>
</cp:coreProperties>
</file>